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6"/>
  </p:notesMasterIdLst>
  <p:handoutMasterIdLst>
    <p:handoutMasterId r:id="rId27"/>
  </p:handoutMasterIdLst>
  <p:sldIdLst>
    <p:sldId id="572" r:id="rId2"/>
    <p:sldId id="579" r:id="rId3"/>
    <p:sldId id="669" r:id="rId4"/>
    <p:sldId id="670" r:id="rId5"/>
    <p:sldId id="649" r:id="rId6"/>
    <p:sldId id="667" r:id="rId7"/>
    <p:sldId id="668" r:id="rId8"/>
    <p:sldId id="613" r:id="rId9"/>
    <p:sldId id="650" r:id="rId10"/>
    <p:sldId id="638" r:id="rId11"/>
    <p:sldId id="639" r:id="rId12"/>
    <p:sldId id="644" r:id="rId13"/>
    <p:sldId id="643" r:id="rId14"/>
    <p:sldId id="646" r:id="rId15"/>
    <p:sldId id="648" r:id="rId16"/>
    <p:sldId id="647" r:id="rId17"/>
    <p:sldId id="656" r:id="rId18"/>
    <p:sldId id="651" r:id="rId19"/>
    <p:sldId id="630" r:id="rId20"/>
    <p:sldId id="624" r:id="rId21"/>
    <p:sldId id="623" r:id="rId22"/>
    <p:sldId id="652" r:id="rId23"/>
    <p:sldId id="603" r:id="rId24"/>
    <p:sldId id="666" r:id="rId25"/>
  </p:sldIdLst>
  <p:sldSz cx="9144000" cy="6858000" type="screen4x3"/>
  <p:notesSz cx="6400800" cy="8686800"/>
  <p:defaultTextStyle>
    <a:defPPr>
      <a:defRPr lang="en-US"/>
    </a:defPPr>
    <a:lvl1pPr algn="l" rtl="0" eaLnBrk="0" fontAlgn="base" hangingPunct="0">
      <a:spcBef>
        <a:spcPct val="0"/>
      </a:spcBef>
      <a:spcAft>
        <a:spcPct val="0"/>
      </a:spcAft>
      <a:defRPr sz="2400"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sz="2400"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sz="2400"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sz="2400"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sz="2400" kern="1200">
        <a:solidFill>
          <a:schemeClr val="tx1"/>
        </a:solidFill>
        <a:latin typeface="Arial" charset="0"/>
        <a:ea typeface="宋体" pitchFamily="2" charset="-122"/>
        <a:cs typeface="+mn-cs"/>
      </a:defRPr>
    </a:lvl5pPr>
    <a:lvl6pPr marL="2286000" algn="l" defTabSz="914400" rtl="0" eaLnBrk="1" latinLnBrk="0" hangingPunct="1">
      <a:defRPr sz="2400" kern="1200">
        <a:solidFill>
          <a:schemeClr val="tx1"/>
        </a:solidFill>
        <a:latin typeface="Arial" charset="0"/>
        <a:ea typeface="宋体" pitchFamily="2" charset="-122"/>
        <a:cs typeface="+mn-cs"/>
      </a:defRPr>
    </a:lvl6pPr>
    <a:lvl7pPr marL="2743200" algn="l" defTabSz="914400" rtl="0" eaLnBrk="1" latinLnBrk="0" hangingPunct="1">
      <a:defRPr sz="2400" kern="1200">
        <a:solidFill>
          <a:schemeClr val="tx1"/>
        </a:solidFill>
        <a:latin typeface="Arial" charset="0"/>
        <a:ea typeface="宋体" pitchFamily="2" charset="-122"/>
        <a:cs typeface="+mn-cs"/>
      </a:defRPr>
    </a:lvl7pPr>
    <a:lvl8pPr marL="3200400" algn="l" defTabSz="914400" rtl="0" eaLnBrk="1" latinLnBrk="0" hangingPunct="1">
      <a:defRPr sz="2400" kern="1200">
        <a:solidFill>
          <a:schemeClr val="tx1"/>
        </a:solidFill>
        <a:latin typeface="Arial" charset="0"/>
        <a:ea typeface="宋体" pitchFamily="2" charset="-122"/>
        <a:cs typeface="+mn-cs"/>
      </a:defRPr>
    </a:lvl8pPr>
    <a:lvl9pPr marL="3657600" algn="l" defTabSz="914400" rtl="0" eaLnBrk="1" latinLnBrk="0" hangingPunct="1">
      <a:defRPr sz="2400"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userDrawn="1">
          <p15:clr>
            <a:srgbClr val="A4A3A4"/>
          </p15:clr>
        </p15:guide>
        <p15:guide id="2" pos="20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CC00CC"/>
    <a:srgbClr val="CC0000"/>
    <a:srgbClr val="FF3399"/>
    <a:srgbClr val="FF0000"/>
    <a:srgbClr val="FFFF99"/>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5" autoAdjust="0"/>
    <p:restoredTop sz="94655" autoAdjust="0"/>
  </p:normalViewPr>
  <p:slideViewPr>
    <p:cSldViewPr>
      <p:cViewPr varScale="1">
        <p:scale>
          <a:sx n="77" d="100"/>
          <a:sy n="77" d="100"/>
        </p:scale>
        <p:origin x="1146" y="-150"/>
      </p:cViewPr>
      <p:guideLst>
        <p:guide orient="horz" pos="2160"/>
        <p:guide pos="2880"/>
      </p:guideLst>
    </p:cSldViewPr>
  </p:slideViewPr>
  <p:outlineViewPr>
    <p:cViewPr>
      <p:scale>
        <a:sx n="33" d="100"/>
        <a:sy n="33" d="100"/>
      </p:scale>
      <p:origin x="0" y="23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39" y="-72"/>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79.wmf"/><Relationship Id="rId7" Type="http://schemas.openxmlformats.org/officeDocument/2006/relationships/image" Target="../media/image83.wmf"/><Relationship Id="rId12" Type="http://schemas.openxmlformats.org/officeDocument/2006/relationships/image" Target="../media/image88.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11" Type="http://schemas.openxmlformats.org/officeDocument/2006/relationships/image" Target="../media/image87.wmf"/><Relationship Id="rId5" Type="http://schemas.openxmlformats.org/officeDocument/2006/relationships/image" Target="../media/image81.wmf"/><Relationship Id="rId10" Type="http://schemas.openxmlformats.org/officeDocument/2006/relationships/image" Target="../media/image86.wmf"/><Relationship Id="rId4" Type="http://schemas.openxmlformats.org/officeDocument/2006/relationships/image" Target="../media/image80.wmf"/><Relationship Id="rId9"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e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 Id="rId9"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45.wmf"/><Relationship Id="rId7" Type="http://schemas.openxmlformats.org/officeDocument/2006/relationships/image" Target="../media/image55.wmf"/><Relationship Id="rId2" Type="http://schemas.openxmlformats.org/officeDocument/2006/relationships/image" Target="../media/image51.emf"/><Relationship Id="rId1" Type="http://schemas.openxmlformats.org/officeDocument/2006/relationships/image" Target="../media/image43.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12" Type="http://schemas.openxmlformats.org/officeDocument/2006/relationships/image" Target="../media/image68.e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11" Type="http://schemas.openxmlformats.org/officeDocument/2006/relationships/image" Target="../media/image67.wmf"/><Relationship Id="rId5" Type="http://schemas.openxmlformats.org/officeDocument/2006/relationships/image" Target="../media/image61.wmf"/><Relationship Id="rId10" Type="http://schemas.openxmlformats.org/officeDocument/2006/relationships/image" Target="../media/image66.wmf"/><Relationship Id="rId4" Type="http://schemas.openxmlformats.org/officeDocument/2006/relationships/image" Target="../media/image60.wmf"/><Relationship Id="rId9" Type="http://schemas.openxmlformats.org/officeDocument/2006/relationships/image" Target="../media/image6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ChangeArrowheads="1"/>
          </p:cNvSpPr>
          <p:nvPr>
            <p:ph type="ftr" sz="quarter" idx="2"/>
          </p:nvPr>
        </p:nvSpPr>
        <p:spPr bwMode="auto">
          <a:xfrm>
            <a:off x="0" y="8252164"/>
            <a:ext cx="2774260" cy="434636"/>
          </a:xfrm>
          <a:prstGeom prst="rect">
            <a:avLst/>
          </a:prstGeom>
          <a:noFill/>
          <a:ln w="9525">
            <a:noFill/>
            <a:miter lim="800000"/>
            <a:headEnd/>
            <a:tailEnd/>
          </a:ln>
          <a:effectLst/>
        </p:spPr>
        <p:txBody>
          <a:bodyPr vert="horz" wrap="square" lIns="86207" tIns="43104" rIns="86207" bIns="43104" numCol="1" anchor="b" anchorCtr="0" compatLnSpc="1">
            <a:prstTxWarp prst="textNoShape">
              <a:avLst/>
            </a:prstTxWarp>
          </a:bodyPr>
          <a:lstStyle>
            <a:lvl1pPr defTabSz="862160" eaLnBrk="1" hangingPunct="1">
              <a:defRPr sz="1100">
                <a:latin typeface="Times New Roman" pitchFamily="18" charset="0"/>
                <a:ea typeface="+mn-ea"/>
              </a:defRPr>
            </a:lvl1pPr>
          </a:lstStyle>
          <a:p>
            <a:pPr>
              <a:defRPr/>
            </a:pPr>
            <a:endParaRPr lang="en-US" altLang="zh-CN"/>
          </a:p>
        </p:txBody>
      </p:sp>
      <p:sp>
        <p:nvSpPr>
          <p:cNvPr id="28677" name="Rectangle 5"/>
          <p:cNvSpPr>
            <a:spLocks noGrp="1" noChangeArrowheads="1"/>
          </p:cNvSpPr>
          <p:nvPr>
            <p:ph type="sldNum" sz="quarter" idx="3"/>
          </p:nvPr>
        </p:nvSpPr>
        <p:spPr bwMode="auto">
          <a:xfrm>
            <a:off x="3626541" y="8252164"/>
            <a:ext cx="2774260" cy="434636"/>
          </a:xfrm>
          <a:prstGeom prst="rect">
            <a:avLst/>
          </a:prstGeom>
          <a:noFill/>
          <a:ln w="9525">
            <a:noFill/>
            <a:miter lim="800000"/>
            <a:headEnd/>
            <a:tailEnd/>
          </a:ln>
          <a:effectLst/>
        </p:spPr>
        <p:txBody>
          <a:bodyPr vert="horz" wrap="square" lIns="86207" tIns="43104" rIns="86207" bIns="43104" numCol="1" anchor="b" anchorCtr="0" compatLnSpc="1">
            <a:prstTxWarp prst="textNoShape">
              <a:avLst/>
            </a:prstTxWarp>
          </a:bodyPr>
          <a:lstStyle>
            <a:lvl1pPr algn="r" defTabSz="862160" eaLnBrk="1" hangingPunct="1">
              <a:defRPr sz="1100">
                <a:latin typeface="Times New Roman" pitchFamily="18" charset="0"/>
                <a:ea typeface="宋体" charset="-122"/>
              </a:defRPr>
            </a:lvl1pPr>
          </a:lstStyle>
          <a:p>
            <a:pPr>
              <a:defRPr/>
            </a:pPr>
            <a:fld id="{273BC4CD-19B4-4691-9260-3CC5D2D731C1}" type="slidenum">
              <a:rPr lang="zh-CN" altLang="en-US"/>
              <a:pPr>
                <a:defRPr/>
              </a:pPr>
              <a:t>‹#›</a:t>
            </a:fld>
            <a:endParaRPr lang="en-US" altLang="zh-CN"/>
          </a:p>
        </p:txBody>
      </p:sp>
      <p:sp>
        <p:nvSpPr>
          <p:cNvPr id="6" name="日期占位符 5"/>
          <p:cNvSpPr>
            <a:spLocks noGrp="1"/>
          </p:cNvSpPr>
          <p:nvPr>
            <p:ph type="dt" sz="quarter" idx="1"/>
          </p:nvPr>
        </p:nvSpPr>
        <p:spPr>
          <a:xfrm>
            <a:off x="3625092" y="0"/>
            <a:ext cx="2774260" cy="434637"/>
          </a:xfrm>
          <a:prstGeom prst="rect">
            <a:avLst/>
          </a:prstGeom>
        </p:spPr>
        <p:txBody>
          <a:bodyPr vert="horz" lIns="84600" tIns="42300" rIns="84600" bIns="42300" rtlCol="0"/>
          <a:lstStyle>
            <a:lvl1pPr algn="r" eaLnBrk="1" hangingPunct="1">
              <a:defRPr sz="1100">
                <a:latin typeface="Arial" charset="0"/>
                <a:ea typeface="宋体" pitchFamily="2" charset="-122"/>
              </a:defRPr>
            </a:lvl1pPr>
          </a:lstStyle>
          <a:p>
            <a:pPr>
              <a:defRPr/>
            </a:pPr>
            <a:fld id="{BF900FBA-98B4-4796-A66C-48BA58A38451}" type="datetimeFigureOut">
              <a:rPr lang="zh-CN" altLang="en-US"/>
              <a:pPr>
                <a:defRPr/>
              </a:pPr>
              <a:t>2018/5/27</a:t>
            </a:fld>
            <a:endParaRPr lang="zh-CN" altLang="en-US"/>
          </a:p>
        </p:txBody>
      </p:sp>
    </p:spTree>
    <p:extLst>
      <p:ext uri="{BB962C8B-B14F-4D97-AF65-F5344CB8AC3E}">
        <p14:creationId xmlns:p14="http://schemas.microsoft.com/office/powerpoint/2010/main" val="3860522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2774260" cy="434637"/>
          </a:xfrm>
          <a:prstGeom prst="rect">
            <a:avLst/>
          </a:prstGeom>
          <a:noFill/>
          <a:ln w="9525">
            <a:noFill/>
            <a:miter lim="800000"/>
            <a:headEnd/>
            <a:tailEnd/>
          </a:ln>
          <a:effectLst/>
        </p:spPr>
        <p:txBody>
          <a:bodyPr vert="horz" wrap="square" lIns="84600" tIns="42300" rIns="84600" bIns="42300" numCol="1" anchor="t" anchorCtr="0" compatLnSpc="1">
            <a:prstTxWarp prst="textNoShape">
              <a:avLst/>
            </a:prstTxWarp>
          </a:bodyPr>
          <a:lstStyle>
            <a:lvl1pPr eaLnBrk="1" hangingPunct="1">
              <a:defRPr sz="1100">
                <a:latin typeface="Times New Roman" pitchFamily="18" charset="0"/>
                <a:ea typeface="+mn-ea"/>
              </a:defRPr>
            </a:lvl1pPr>
          </a:lstStyle>
          <a:p>
            <a:pPr>
              <a:defRPr/>
            </a:pPr>
            <a:endParaRPr lang="zh-CN" altLang="en-US"/>
          </a:p>
        </p:txBody>
      </p:sp>
      <p:sp>
        <p:nvSpPr>
          <p:cNvPr id="256003" name="Rectangle 3"/>
          <p:cNvSpPr>
            <a:spLocks noGrp="1" noChangeArrowheads="1"/>
          </p:cNvSpPr>
          <p:nvPr>
            <p:ph type="dt" idx="1"/>
          </p:nvPr>
        </p:nvSpPr>
        <p:spPr bwMode="auto">
          <a:xfrm>
            <a:off x="3625092" y="0"/>
            <a:ext cx="2774260" cy="434637"/>
          </a:xfrm>
          <a:prstGeom prst="rect">
            <a:avLst/>
          </a:prstGeom>
          <a:noFill/>
          <a:ln w="9525">
            <a:noFill/>
            <a:miter lim="800000"/>
            <a:headEnd/>
            <a:tailEnd/>
          </a:ln>
          <a:effectLst/>
        </p:spPr>
        <p:txBody>
          <a:bodyPr vert="horz" wrap="square" lIns="84600" tIns="42300" rIns="84600" bIns="42300" numCol="1" anchor="t" anchorCtr="0" compatLnSpc="1">
            <a:prstTxWarp prst="textNoShape">
              <a:avLst/>
            </a:prstTxWarp>
          </a:bodyPr>
          <a:lstStyle>
            <a:lvl1pPr algn="r" eaLnBrk="1" hangingPunct="1">
              <a:defRPr sz="1100">
                <a:latin typeface="Times New Roman" pitchFamily="18" charset="0"/>
                <a:ea typeface="+mn-ea"/>
              </a:defRPr>
            </a:lvl1pPr>
          </a:lstStyle>
          <a:p>
            <a:pPr>
              <a:defRPr/>
            </a:pPr>
            <a:endParaRPr lang="en-US" altLang="zh-CN"/>
          </a:p>
        </p:txBody>
      </p:sp>
      <p:sp>
        <p:nvSpPr>
          <p:cNvPr id="9220"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p:spPr>
      </p:sp>
      <p:sp>
        <p:nvSpPr>
          <p:cNvPr id="256005" name="Rectangle 5"/>
          <p:cNvSpPr>
            <a:spLocks noGrp="1" noChangeArrowheads="1"/>
          </p:cNvSpPr>
          <p:nvPr>
            <p:ph type="body" sz="quarter" idx="3"/>
          </p:nvPr>
        </p:nvSpPr>
        <p:spPr bwMode="auto">
          <a:xfrm>
            <a:off x="640660" y="4126824"/>
            <a:ext cx="5119480" cy="3908764"/>
          </a:xfrm>
          <a:prstGeom prst="rect">
            <a:avLst/>
          </a:prstGeom>
          <a:noFill/>
          <a:ln w="9525">
            <a:noFill/>
            <a:miter lim="800000"/>
            <a:headEnd/>
            <a:tailEnd/>
          </a:ln>
          <a:effectLst/>
        </p:spPr>
        <p:txBody>
          <a:bodyPr vert="horz" wrap="square" lIns="84600" tIns="42300" rIns="84600" bIns="4230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6006" name="Rectangle 6"/>
          <p:cNvSpPr>
            <a:spLocks noGrp="1" noChangeArrowheads="1"/>
          </p:cNvSpPr>
          <p:nvPr>
            <p:ph type="ftr" sz="quarter" idx="4"/>
          </p:nvPr>
        </p:nvSpPr>
        <p:spPr bwMode="auto">
          <a:xfrm>
            <a:off x="0" y="8250680"/>
            <a:ext cx="2774260" cy="434637"/>
          </a:xfrm>
          <a:prstGeom prst="rect">
            <a:avLst/>
          </a:prstGeom>
          <a:noFill/>
          <a:ln w="9525">
            <a:noFill/>
            <a:miter lim="800000"/>
            <a:headEnd/>
            <a:tailEnd/>
          </a:ln>
          <a:effectLst/>
        </p:spPr>
        <p:txBody>
          <a:bodyPr vert="horz" wrap="square" lIns="84600" tIns="42300" rIns="84600" bIns="42300" numCol="1" anchor="b" anchorCtr="0" compatLnSpc="1">
            <a:prstTxWarp prst="textNoShape">
              <a:avLst/>
            </a:prstTxWarp>
          </a:bodyPr>
          <a:lstStyle>
            <a:lvl1pPr eaLnBrk="1" hangingPunct="1">
              <a:defRPr sz="1100">
                <a:latin typeface="Times New Roman" pitchFamily="18" charset="0"/>
                <a:ea typeface="+mn-ea"/>
              </a:defRPr>
            </a:lvl1pPr>
          </a:lstStyle>
          <a:p>
            <a:pPr>
              <a:defRPr/>
            </a:pPr>
            <a:endParaRPr lang="en-US" altLang="zh-CN"/>
          </a:p>
        </p:txBody>
      </p:sp>
      <p:sp>
        <p:nvSpPr>
          <p:cNvPr id="256007" name="Rectangle 7"/>
          <p:cNvSpPr>
            <a:spLocks noGrp="1" noChangeArrowheads="1"/>
          </p:cNvSpPr>
          <p:nvPr>
            <p:ph type="sldNum" sz="quarter" idx="5"/>
          </p:nvPr>
        </p:nvSpPr>
        <p:spPr bwMode="auto">
          <a:xfrm>
            <a:off x="3625092" y="8250680"/>
            <a:ext cx="2774260" cy="434637"/>
          </a:xfrm>
          <a:prstGeom prst="rect">
            <a:avLst/>
          </a:prstGeom>
          <a:noFill/>
          <a:ln w="9525">
            <a:noFill/>
            <a:miter lim="800000"/>
            <a:headEnd/>
            <a:tailEnd/>
          </a:ln>
          <a:effectLst/>
        </p:spPr>
        <p:txBody>
          <a:bodyPr vert="horz" wrap="square" lIns="84600" tIns="42300" rIns="84600" bIns="42300" numCol="1" anchor="b" anchorCtr="0" compatLnSpc="1">
            <a:prstTxWarp prst="textNoShape">
              <a:avLst/>
            </a:prstTxWarp>
          </a:bodyPr>
          <a:lstStyle>
            <a:lvl1pPr algn="r" eaLnBrk="1" hangingPunct="1">
              <a:defRPr sz="1100">
                <a:latin typeface="Times New Roman" pitchFamily="18" charset="0"/>
                <a:ea typeface="宋体" charset="-122"/>
              </a:defRPr>
            </a:lvl1pPr>
          </a:lstStyle>
          <a:p>
            <a:pPr>
              <a:defRPr/>
            </a:pPr>
            <a:fld id="{9534394F-4E03-4D92-BA1B-3BBEB72243A5}" type="slidenum">
              <a:rPr lang="zh-CN" altLang="en-US"/>
              <a:pPr>
                <a:defRPr/>
              </a:pPr>
              <a:t>‹#›</a:t>
            </a:fld>
            <a:endParaRPr lang="en-US" altLang="zh-CN"/>
          </a:p>
        </p:txBody>
      </p:sp>
    </p:spTree>
    <p:extLst>
      <p:ext uri="{BB962C8B-B14F-4D97-AF65-F5344CB8AC3E}">
        <p14:creationId xmlns:p14="http://schemas.microsoft.com/office/powerpoint/2010/main" val="1763135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p:spPr>
        <p:txBody>
          <a:bodyPr/>
          <a:lstStyle/>
          <a:p>
            <a:r>
              <a:rPr lang="en-US" altLang="zh-CN" sz="1500" dirty="0"/>
              <a:t>Good afternoon, everyone! I’m </a:t>
            </a:r>
            <a:r>
              <a:rPr lang="en-US" altLang="zh-CN" sz="1500" dirty="0" err="1"/>
              <a:t>Linglong</a:t>
            </a:r>
            <a:r>
              <a:rPr lang="en-US" altLang="zh-CN" sz="1500" dirty="0"/>
              <a:t> Dai from </a:t>
            </a:r>
            <a:r>
              <a:rPr lang="en-US" altLang="zh-CN" sz="1500" dirty="0" err="1"/>
              <a:t>Tsinghua</a:t>
            </a:r>
            <a:r>
              <a:rPr lang="en-US" altLang="zh-CN" sz="1500" dirty="0"/>
              <a:t> University. The title of my presentation is priori-aided channel tracking for millimeter-wave beamspace massive MIMO systems. As we know, the high energy consumption caused by the huge number of RF chains is a bottleneck problem for mmWave massive MIMO systems, and the beamspace MIMO with lens antenna array can be considered as a promising solution. However, beamspace MIMO requires the information of beamspace channel of large size which is challenging in practice, since the user mobility at </a:t>
            </a:r>
            <a:r>
              <a:rPr lang="en-US" altLang="zh-CN" sz="1500" dirty="0" err="1"/>
              <a:t>mmWave</a:t>
            </a:r>
            <a:r>
              <a:rPr lang="en-US" altLang="zh-CN" sz="1500" dirty="0"/>
              <a:t> frequency band leads to the fast variation of the </a:t>
            </a:r>
            <a:r>
              <a:rPr lang="en-US" altLang="zh-CN" sz="1500" dirty="0" err="1"/>
              <a:t>beamspace</a:t>
            </a:r>
            <a:r>
              <a:rPr lang="en-US" altLang="zh-CN" sz="1500" dirty="0"/>
              <a:t> channel, thus the real-time channel estimation involves unaffordable pilot overhead. In this work, we aim to solve this problem.</a:t>
            </a:r>
          </a:p>
        </p:txBody>
      </p:sp>
      <p:sp>
        <p:nvSpPr>
          <p:cNvPr id="40964" name="灯片编号占位符 3"/>
          <p:cNvSpPr>
            <a:spLocks noGrp="1"/>
          </p:cNvSpPr>
          <p:nvPr>
            <p:ph type="sldNum" sz="quarter" idx="5"/>
          </p:nvPr>
        </p:nvSpPr>
        <p:spPr>
          <a:noFill/>
        </p:spPr>
        <p:txBody>
          <a:bodyPr/>
          <a:lstStyle/>
          <a:p>
            <a:fld id="{6EDF8815-7880-4699-BEA3-42CF0E6126ED}" type="slidenum">
              <a:rPr lang="zh-CN" altLang="en-US" smtClean="0">
                <a:ea typeface="宋体" pitchFamily="2" charset="-122"/>
              </a:rPr>
              <a:pPr/>
              <a:t>1</a:t>
            </a:fld>
            <a:endParaRPr lang="en-US" altLang="zh-CN" smtClean="0">
              <a:ea typeface="宋体" pitchFamily="2" charset="-122"/>
            </a:endParaRPr>
          </a:p>
        </p:txBody>
      </p:sp>
    </p:spTree>
    <p:extLst>
      <p:ext uri="{BB962C8B-B14F-4D97-AF65-F5344CB8AC3E}">
        <p14:creationId xmlns:p14="http://schemas.microsoft.com/office/powerpoint/2010/main" val="2129733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Our target is to find the relationship of</a:t>
            </a:r>
            <a:r>
              <a:rPr lang="en-US" altLang="zh-CN" baseline="0" dirty="0" smtClean="0"/>
              <a:t> the beamspace channels of user k in sequential time slots. </a:t>
            </a:r>
            <a:r>
              <a:rPr lang="en-US" altLang="zh-CN" dirty="0" smtClean="0"/>
              <a:t>To achieve this goal,</a:t>
            </a:r>
            <a:r>
              <a:rPr lang="en-US" altLang="zh-CN" baseline="0" dirty="0" smtClean="0"/>
              <a:t> we first</a:t>
            </a:r>
            <a:r>
              <a:rPr lang="en-US" altLang="zh-CN" sz="1100" dirty="0"/>
              <a:t> consider a practical linear user motion model as shown in this slide. Note that the our scheme can be also employed in nonlinear motion model as will be discussed later. Here, </a:t>
            </a:r>
            <a:r>
              <a:rPr lang="en-US" altLang="zh-CN" sz="1100" dirty="0" err="1"/>
              <a:t>v_k</a:t>
            </a:r>
            <a:r>
              <a:rPr lang="en-US" altLang="zh-CN" sz="1100" dirty="0"/>
              <a:t> and </a:t>
            </a:r>
            <a:r>
              <a:rPr lang="en-US" altLang="zh-CN" sz="1100" dirty="0" err="1"/>
              <a:t>phi_k</a:t>
            </a:r>
            <a:r>
              <a:rPr lang="en-US" altLang="zh-CN" sz="1100" dirty="0"/>
              <a:t> are the motion speed and motion direction respectively, which are assumed to keep fixed over time, T is the sampling period, </a:t>
            </a:r>
            <a:r>
              <a:rPr lang="en-US" altLang="zh-CN" sz="1100" dirty="0" err="1"/>
              <a:t>d_k_t</a:t>
            </a:r>
            <a:r>
              <a:rPr lang="en-US" altLang="zh-CN" sz="1100" dirty="0"/>
              <a:t> and </a:t>
            </a:r>
            <a:r>
              <a:rPr lang="en-US" altLang="zh-CN" sz="1100" dirty="0" err="1"/>
              <a:t>theta_k_t</a:t>
            </a:r>
            <a:r>
              <a:rPr lang="en-US" altLang="zh-CN" sz="1100" dirty="0"/>
              <a:t> is the distance and physical direction between user k and the base station at time slot t. From this figure, we can observe that the motion of user k can be described only by four parameters, that are </a:t>
            </a:r>
            <a:r>
              <a:rPr lang="en-US" altLang="zh-CN" sz="1100" dirty="0" err="1"/>
              <a:t>d_k_t</a:t>
            </a:r>
            <a:r>
              <a:rPr lang="en-US" altLang="zh-CN" sz="1100" dirty="0"/>
              <a:t>, </a:t>
            </a:r>
            <a:r>
              <a:rPr lang="en-US" altLang="zh-CN" sz="1100" dirty="0" err="1"/>
              <a:t>theta_k_t</a:t>
            </a:r>
            <a:r>
              <a:rPr lang="en-US" altLang="zh-CN" sz="1100" dirty="0"/>
              <a:t>, </a:t>
            </a:r>
            <a:r>
              <a:rPr lang="en-US" altLang="zh-CN" sz="1100" dirty="0" err="1"/>
              <a:t>phi_k</a:t>
            </a:r>
            <a:r>
              <a:rPr lang="en-US" altLang="zh-CN" sz="1100" dirty="0"/>
              <a:t> and </a:t>
            </a:r>
            <a:r>
              <a:rPr lang="en-US" altLang="zh-CN" sz="1100" dirty="0" err="1"/>
              <a:t>v_k</a:t>
            </a:r>
            <a:r>
              <a:rPr lang="en-US" altLang="zh-CN" sz="1100" dirty="0"/>
              <a:t>.</a:t>
            </a:r>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10</a:t>
            </a:fld>
            <a:endParaRPr lang="en-US" altLang="zh-CN"/>
          </a:p>
        </p:txBody>
      </p:sp>
    </p:spTree>
    <p:extLst>
      <p:ext uri="{BB962C8B-B14F-4D97-AF65-F5344CB8AC3E}">
        <p14:creationId xmlns:p14="http://schemas.microsoft.com/office/powerpoint/2010/main" val="225631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100" dirty="0"/>
              <a:t>As the mmWave channel is dominated by the </a:t>
            </a:r>
            <a:r>
              <a:rPr lang="en-US" altLang="zh-CN" sz="1100" dirty="0" err="1"/>
              <a:t>LoS</a:t>
            </a:r>
            <a:r>
              <a:rPr lang="en-US" altLang="zh-CN" sz="1100" dirty="0"/>
              <a:t> path, we can observe that the physical direction </a:t>
            </a:r>
            <a:r>
              <a:rPr lang="en-US" altLang="zh-CN" sz="1100" dirty="0" err="1"/>
              <a:t>theta_k</a:t>
            </a:r>
            <a:r>
              <a:rPr lang="en-US" altLang="zh-CN" sz="1100" dirty="0"/>
              <a:t> of the </a:t>
            </a:r>
            <a:r>
              <a:rPr lang="en-US" altLang="zh-CN" sz="1100" dirty="0" err="1"/>
              <a:t>LoS</a:t>
            </a:r>
            <a:r>
              <a:rPr lang="en-US" altLang="zh-CN" sz="1100" dirty="0"/>
              <a:t> path is a crucial parameter. Therefore, we can try to exploit the temporal variation law of the physical direction for beamspace channel tracking. This means that we need to use the physical directions at the previous t time slots to predict the one at the next time slot t+1. To achieve this goal, we first define a auxiliary parameter </a:t>
            </a:r>
            <a:r>
              <a:rPr lang="en-US" altLang="zh-CN" sz="1100" dirty="0" err="1"/>
              <a:t>lemada_k_t</a:t>
            </a:r>
            <a:r>
              <a:rPr lang="en-US" altLang="zh-CN" sz="1100" dirty="0"/>
              <a:t> as this, which can be considered as the angular speed. Then, we define the motion state of user k at time slot t as this. With some mathematical derivations, the motion states at different time slots have the following relationship. This relationship indicates that once the motion state </a:t>
            </a:r>
            <a:r>
              <a:rPr lang="en-US" altLang="zh-CN" sz="1100" dirty="0" err="1"/>
              <a:t>m_k_t</a:t>
            </a:r>
            <a:r>
              <a:rPr lang="en-US" altLang="zh-CN" sz="1100" dirty="0"/>
              <a:t> has been estimated, the physical direction at time slot </a:t>
            </a:r>
            <a:r>
              <a:rPr lang="en-US" altLang="zh-CN" sz="1100" dirty="0" err="1"/>
              <a:t>t+N</a:t>
            </a:r>
            <a:r>
              <a:rPr lang="en-US" altLang="zh-CN" sz="1100" dirty="0"/>
              <a:t> can be predicted accordingly. </a:t>
            </a:r>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11</a:t>
            </a:fld>
            <a:endParaRPr lang="en-US" altLang="zh-CN"/>
          </a:p>
        </p:txBody>
      </p:sp>
    </p:spTree>
    <p:extLst>
      <p:ext uri="{BB962C8B-B14F-4D97-AF65-F5344CB8AC3E}">
        <p14:creationId xmlns:p14="http://schemas.microsoft.com/office/powerpoint/2010/main" val="311570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Our next work is to estimate</a:t>
            </a:r>
            <a:r>
              <a:rPr lang="en-US" altLang="zh-CN" baseline="0" dirty="0" smtClean="0"/>
              <a:t> the motion state </a:t>
            </a:r>
            <a:r>
              <a:rPr lang="en-US" altLang="zh-CN" baseline="0" dirty="0" err="1" smtClean="0"/>
              <a:t>m_k_t</a:t>
            </a:r>
            <a:r>
              <a:rPr lang="en-US" altLang="zh-CN" baseline="0" dirty="0" smtClean="0"/>
              <a:t>. To do this, we can observe the red and green triangles as shown in this figure. Using the law of sine, we can obtain two groups of equations as listed in this slide. </a:t>
            </a:r>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12</a:t>
            </a:fld>
            <a:endParaRPr lang="en-US" altLang="zh-CN"/>
          </a:p>
        </p:txBody>
      </p:sp>
    </p:spTree>
    <p:extLst>
      <p:ext uri="{BB962C8B-B14F-4D97-AF65-F5344CB8AC3E}">
        <p14:creationId xmlns:p14="http://schemas.microsoft.com/office/powerpoint/2010/main" val="4230311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Solving these two groups of equations jointly, we can estimate two parameters in motion state, that are </a:t>
            </a:r>
            <a:r>
              <a:rPr lang="en-US" altLang="zh-CN" baseline="0" dirty="0" err="1" smtClean="0"/>
              <a:t>phi_k</a:t>
            </a:r>
            <a:r>
              <a:rPr lang="en-US" altLang="zh-CN" baseline="0" dirty="0" smtClean="0"/>
              <a:t> and </a:t>
            </a:r>
            <a:r>
              <a:rPr lang="en-US" altLang="zh-CN" baseline="0" dirty="0" err="1" smtClean="0"/>
              <a:t>lemda_k_t</a:t>
            </a:r>
            <a:r>
              <a:rPr lang="en-US" altLang="zh-CN" baseline="0" dirty="0" smtClean="0"/>
              <a:t> by these two equations. This indicates that we can estimate the physical direction in time slots t, t-1 and t-2. Then, the motion state at time slot t can be obtained accordingly. Based on the motion state, the physical direction at time slot t+1 can be predicted by the equation in blue color. Note that, in our scheme, we only adopt one step prediction. This is due to the fact that the estimations of the physical direction in time slots t, t-1 and t-2 may be inaccurate. A miss at the beginning may lead to a destructive error in the end.</a:t>
            </a:r>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13</a:t>
            </a:fld>
            <a:endParaRPr lang="en-US" altLang="zh-CN"/>
          </a:p>
        </p:txBody>
      </p:sp>
    </p:spTree>
    <p:extLst>
      <p:ext uri="{BB962C8B-B14F-4D97-AF65-F5344CB8AC3E}">
        <p14:creationId xmlns:p14="http://schemas.microsoft.com/office/powerpoint/2010/main" val="5917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846003">
              <a:defRPr/>
            </a:pPr>
            <a:r>
              <a:rPr lang="en-US" altLang="zh-CN" dirty="0" smtClean="0"/>
              <a:t>After we have predicted</a:t>
            </a:r>
            <a:r>
              <a:rPr lang="en-US" altLang="zh-CN" baseline="0" dirty="0" smtClean="0"/>
              <a:t> the physical direction in time slot t+1, we can use it to obtain the priori information of the beamspace channel. Specifically, we can resort to the special structural property as shown in Proposition 2. It shows that the ratio between the power of the V strongest elements of the channel and the total channel power can be lower bounded by this equation. And once the strongest element is determined, the other V-1 elements will uniformly locate around it. </a:t>
            </a:r>
            <a:endParaRPr lang="en-US" altLang="zh-CN" dirty="0" smtClean="0"/>
          </a:p>
          <a:p>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14</a:t>
            </a:fld>
            <a:endParaRPr lang="en-US" altLang="zh-CN"/>
          </a:p>
        </p:txBody>
      </p:sp>
    </p:spTree>
    <p:extLst>
      <p:ext uri="{BB962C8B-B14F-4D97-AF65-F5344CB8AC3E}">
        <p14:creationId xmlns:p14="http://schemas.microsoft.com/office/powerpoint/2010/main" val="382227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figure</a:t>
            </a:r>
            <a:r>
              <a:rPr lang="en-US" altLang="zh-CN" baseline="0" dirty="0" smtClean="0"/>
              <a:t> gives a more intuitive explanation of Proposition 2. The red line is the best case where all the channel power is concentrated on one nonzero element, while the blue line presents the worst case where power diffusion is most serious. From this figure and </a:t>
            </a:r>
            <a:r>
              <a:rPr lang="en-US" altLang="zh-CN" baseline="0" dirty="0" err="1" smtClean="0"/>
              <a:t>propostion</a:t>
            </a:r>
            <a:r>
              <a:rPr lang="en-US" altLang="zh-CN" baseline="0" dirty="0" smtClean="0"/>
              <a:t> 2, we can observe that the beamspace channel can be well-approximated as a sparse vector with the sparsity V. And the support of the sparse beamspace channel is uniquely determined by the position of the strongest element, which is only related to the physical direction. Therefore, once we can predict the physical direction, we can directly obtain the support of the beamspace channel in the next time slot.</a:t>
            </a:r>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15</a:t>
            </a:fld>
            <a:endParaRPr lang="en-US" altLang="zh-CN"/>
          </a:p>
        </p:txBody>
      </p:sp>
    </p:spTree>
    <p:extLst>
      <p:ext uri="{BB962C8B-B14F-4D97-AF65-F5344CB8AC3E}">
        <p14:creationId xmlns:p14="http://schemas.microsoft.com/office/powerpoint/2010/main" val="3932591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Base</a:t>
            </a:r>
            <a:r>
              <a:rPr lang="en-US" altLang="zh-CN" baseline="0" dirty="0" smtClean="0"/>
              <a:t>d on the observations above, we propose a PA channel tracking scheme. The flow chart of our scheme is provided at the top of this slide, following with the pseudo-code. At the first 3 time slots, we adopt the regular channel estimation, and estimated the physical directions in time slot 1,2,3. Then, we execute the channel tracking. Firstly, we estimate the motion state in time slot t-1 using the physical directions in time slot t-1,t-2,t-3. Then, we predict the physical direction in time slot t, and use it to obtain the support of sparse beamspace channel directly. After the support has been obtained, we can utilize the classical LS algorithm to estimate the nonzero elements of the beamspace channel with low pilot overhead. In the end, we use the position of the strongest element of the estimated channel to refine the physical direction.</a:t>
            </a:r>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16</a:t>
            </a:fld>
            <a:endParaRPr lang="en-US" altLang="zh-CN"/>
          </a:p>
        </p:txBody>
      </p:sp>
    </p:spTree>
    <p:extLst>
      <p:ext uri="{BB962C8B-B14F-4D97-AF65-F5344CB8AC3E}">
        <p14:creationId xmlns:p14="http://schemas.microsoft.com/office/powerpoint/2010/main" val="2596020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 we will explain</a:t>
            </a:r>
            <a:r>
              <a:rPr lang="en-US" altLang="zh-CN" baseline="0" dirty="0" smtClean="0"/>
              <a:t> some key steps of the proposed PA channel tracking scheme. In step 2, we can use the position of the strongest element to estimate the physical direction, which follows the one-to-one relationship like this. In step 5, based on proposition 2, we can obtain the support of beamspace channel by this equation. In step 6, we can use LS algorithm to estimate the beamspace channel. This procedure involves quite low pilot overhead even with limited number of RF chains, since size of support is small as we have proved. In step 8, we refine the predicted physical direction to improve its accuracy. This is due to the fact that the predicted physical direction may not accurate enough, leading to the following prediction imprecise. Moreover, when users move nonlinearly, this step enables us to track the physical direction adaptively. </a:t>
            </a:r>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17</a:t>
            </a:fld>
            <a:endParaRPr lang="en-US" altLang="zh-CN"/>
          </a:p>
        </p:txBody>
      </p:sp>
    </p:spTree>
    <p:extLst>
      <p:ext uri="{BB962C8B-B14F-4D97-AF65-F5344CB8AC3E}">
        <p14:creationId xmlns:p14="http://schemas.microsoft.com/office/powerpoint/2010/main" val="3966050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1900" dirty="0"/>
              <a:t>Next, we provide the simulation results to show the advantages of our scheme. </a:t>
            </a:r>
            <a:endParaRPr lang="zh-CN" altLang="en-US" sz="19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18</a:t>
            </a:fld>
            <a:endParaRPr lang="en-US" altLang="zh-CN" smtClean="0"/>
          </a:p>
        </p:txBody>
      </p:sp>
    </p:spTree>
    <p:extLst>
      <p:ext uri="{BB962C8B-B14F-4D97-AF65-F5344CB8AC3E}">
        <p14:creationId xmlns:p14="http://schemas.microsoft.com/office/powerpoint/2010/main" val="2134654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846003">
              <a:defRPr/>
            </a:pPr>
            <a:r>
              <a:rPr lang="en-US" altLang="zh-CN" dirty="0" smtClean="0"/>
              <a:t>The</a:t>
            </a:r>
            <a:r>
              <a:rPr lang="en-US" altLang="zh-CN" baseline="0" dirty="0" smtClean="0"/>
              <a:t> simulation parameters are set as follows. The mmWave channel is assumed to follow the classical </a:t>
            </a:r>
            <a:r>
              <a:rPr lang="en-US" altLang="zh-CN" baseline="0" dirty="0" err="1" smtClean="0"/>
              <a:t>Saleh</a:t>
            </a:r>
            <a:r>
              <a:rPr lang="en-US" altLang="zh-CN" baseline="0" dirty="0" smtClean="0"/>
              <a:t>-Valenzuela multi-path model. The BS employs a lens antenna array with 256 elements to serve 4 moving users. The number of RF chains is also set as 4. The initial motion states of four users are set as this, where user 4 moves nonlinearly. For the initial regular channel estimation, we employ our proposed SD-base algorithm, where the number of pilots is 128 per period. For the PA channel tracking, the number of pilots is 16 per period.</a:t>
            </a:r>
            <a:endParaRPr lang="en-US" altLang="zh-CN"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19</a:t>
            </a:fld>
            <a:endParaRPr lang="en-US" altLang="zh-CN"/>
          </a:p>
        </p:txBody>
      </p:sp>
    </p:spTree>
    <p:extLst>
      <p:ext uri="{BB962C8B-B14F-4D97-AF65-F5344CB8AC3E}">
        <p14:creationId xmlns:p14="http://schemas.microsoft.com/office/powerpoint/2010/main" val="232045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1900" dirty="0"/>
              <a:t>This presentation consists of 5 parts. At the beginning, let’s have a view of the technical background</a:t>
            </a:r>
            <a:endParaRPr lang="zh-CN" altLang="en-US" sz="19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2</a:t>
            </a:fld>
            <a:endParaRPr lang="en-US" altLang="zh-CN" smtClean="0"/>
          </a:p>
        </p:txBody>
      </p:sp>
    </p:spTree>
    <p:extLst>
      <p:ext uri="{BB962C8B-B14F-4D97-AF65-F5344CB8AC3E}">
        <p14:creationId xmlns:p14="http://schemas.microsoft.com/office/powerpoint/2010/main" val="348660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lvl="1" defTabSz="846003">
              <a:defRPr/>
            </a:pPr>
            <a:r>
              <a:rPr lang="en-US" altLang="zh-CN" sz="1100" dirty="0"/>
              <a:t>This figure shows the physical direction tracking accuracy of the proposed PA channel tracking scheme, where the SNR is set as 10 dB. We can observe that the proposed </a:t>
            </a:r>
            <a:r>
              <a:rPr lang="en-US" altLang="zh-CN" sz="1900" kern="0" dirty="0">
                <a:solidFill>
                  <a:srgbClr val="000000"/>
                </a:solidFill>
                <a:sym typeface="Wingdings" pitchFamily="2" charset="2"/>
              </a:rPr>
              <a:t>PA channel tracking can always track the physical direction </a:t>
            </a:r>
            <a:r>
              <a:rPr lang="en-US" altLang="zh-CN" sz="1900" kern="0" dirty="0">
                <a:solidFill>
                  <a:srgbClr val="FF0000"/>
                </a:solidFill>
                <a:sym typeface="Wingdings" pitchFamily="2" charset="2"/>
              </a:rPr>
              <a:t>accurately. </a:t>
            </a:r>
            <a:r>
              <a:rPr lang="en-US" altLang="zh-CN" sz="1900" kern="0" dirty="0">
                <a:solidFill>
                  <a:srgbClr val="000000"/>
                </a:solidFill>
                <a:sym typeface="Wingdings" pitchFamily="2" charset="2"/>
              </a:rPr>
              <a:t>Even for user 4 who moves </a:t>
            </a:r>
            <a:r>
              <a:rPr lang="en-US" altLang="zh-CN" sz="1900" kern="0" dirty="0">
                <a:solidFill>
                  <a:srgbClr val="FF0000"/>
                </a:solidFill>
                <a:sym typeface="Wingdings" pitchFamily="2" charset="2"/>
              </a:rPr>
              <a:t>nonlinearly</a:t>
            </a:r>
            <a:r>
              <a:rPr lang="en-US" altLang="zh-CN" sz="1900" kern="0" dirty="0">
                <a:solidFill>
                  <a:srgbClr val="000000"/>
                </a:solidFill>
                <a:sym typeface="Wingdings" pitchFamily="2" charset="2"/>
              </a:rPr>
              <a:t>, the performance is still </a:t>
            </a:r>
            <a:r>
              <a:rPr lang="en-US" altLang="zh-CN" sz="1900" kern="0" dirty="0">
                <a:solidFill>
                  <a:srgbClr val="FF0000"/>
                </a:solidFill>
                <a:sym typeface="Wingdings" pitchFamily="2" charset="2"/>
              </a:rPr>
              <a:t>satisfying.</a:t>
            </a:r>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20</a:t>
            </a:fld>
            <a:endParaRPr lang="en-US" altLang="zh-CN"/>
          </a:p>
        </p:txBody>
      </p:sp>
    </p:spTree>
    <p:extLst>
      <p:ext uri="{BB962C8B-B14F-4D97-AF65-F5344CB8AC3E}">
        <p14:creationId xmlns:p14="http://schemas.microsoft.com/office/powerpoint/2010/main" val="3849386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100" dirty="0"/>
              <a:t>This figure compares the normalized mean square error performance between the proposed PA channel tracking scheme, the red line, and the conventional real-time OMP channel estimation scheme, the blue line. Both schemes use 16 pilots per period for fair comparison. From this figure, we can observe that the proposed PA channel tracking can achieve much higher accuracy than conventional schemes but with significantly reduced pilot overhead.</a:t>
            </a:r>
            <a:endParaRPr lang="zh-CN" altLang="en-US" dirty="0" smtClean="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21</a:t>
            </a:fld>
            <a:endParaRPr lang="en-US" altLang="zh-CN"/>
          </a:p>
        </p:txBody>
      </p:sp>
    </p:spTree>
    <p:extLst>
      <p:ext uri="{BB962C8B-B14F-4D97-AF65-F5344CB8AC3E}">
        <p14:creationId xmlns:p14="http://schemas.microsoft.com/office/powerpoint/2010/main" val="3860769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1900" dirty="0"/>
              <a:t>In the end, we make a brief summary of this presentation. </a:t>
            </a:r>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22</a:t>
            </a:fld>
            <a:endParaRPr lang="en-US" altLang="zh-CN" smtClean="0"/>
          </a:p>
        </p:txBody>
      </p:sp>
    </p:spTree>
    <p:extLst>
      <p:ext uri="{BB962C8B-B14F-4D97-AF65-F5344CB8AC3E}">
        <p14:creationId xmlns:p14="http://schemas.microsoft.com/office/powerpoint/2010/main" val="1877437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this</a:t>
            </a:r>
            <a:r>
              <a:rPr lang="en-US" altLang="zh-CN" baseline="0" dirty="0" smtClean="0"/>
              <a:t> presentation, we propose a PA channel tracking scheme for beamspace mmWave massive MIMO systems, which may be the first work to solve the channel tracking problem. The key idea of our scheme is to consider a practical user motion model to derive the </a:t>
            </a:r>
            <a:r>
              <a:rPr lang="en-US" altLang="zh-CN" sz="1100" dirty="0"/>
              <a:t>temporal variation law of the physical direction. Then, based on this law and the structural property of mmWave beamspace channel, we can utilize the obtained beamspace channels in the previous time slots to predict the prior information of the beamspace channel in the following time slot without channel estimation. Simulation </a:t>
            </a:r>
            <a:r>
              <a:rPr lang="en-US" altLang="zh-CN" sz="1100"/>
              <a:t>results show </a:t>
            </a:r>
            <a:r>
              <a:rPr lang="en-US" altLang="zh-CN" sz="1100" dirty="0"/>
              <a:t>that our scheme can track the time-varying beamspace channel with quite low pilot overhead. Moreover, it enjoys satisfying accuracy even for the user who moves nonlinearly. </a:t>
            </a:r>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23</a:t>
            </a:fld>
            <a:endParaRPr lang="en-US" altLang="zh-CN"/>
          </a:p>
        </p:txBody>
      </p:sp>
    </p:spTree>
    <p:extLst>
      <p:ext uri="{BB962C8B-B14F-4D97-AF65-F5344CB8AC3E}">
        <p14:creationId xmlns:p14="http://schemas.microsoft.com/office/powerpoint/2010/main" val="289451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 we can see from</a:t>
            </a:r>
            <a:r>
              <a:rPr lang="en-US" altLang="zh-CN" baseline="0" dirty="0" smtClean="0"/>
              <a:t> the figure, there are three special properties of mmWave. The first one is the high frequency </a:t>
            </a:r>
            <a:r>
              <a:rPr lang="en-US" altLang="zh-CN" sz="900" dirty="0"/>
              <a:t>around and above 30GHz, where the spectrum is less crowded, so we can provide much larger bandwidth for communication, e.g., the bandwidth can be increased from 20MHz to 2GHz, 100 times larger. The second property is the short wavelength, which enables a large antenna array to be arranged in a small area. That means we can achieve higher array gain and multiplexing gain to significantly improve the spectral efficiency. The last property is the serious path-loss, which can efficiently avoid multi-cell interference, which is attractive for the dense deployment of small cells. In conclusion, mmWave massive MIMO is able to combine the roadmaps of 5G in an unified way to achieve 1000 times capacity increase in the future.</a:t>
            </a:r>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3</a:t>
            </a:fld>
            <a:endParaRPr lang="en-US" altLang="zh-CN"/>
          </a:p>
        </p:txBody>
      </p:sp>
    </p:spTree>
    <p:extLst>
      <p:ext uri="{BB962C8B-B14F-4D97-AF65-F5344CB8AC3E}">
        <p14:creationId xmlns:p14="http://schemas.microsoft.com/office/powerpoint/2010/main" val="23621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900" dirty="0"/>
              <a:t>However, realizing mmWave massive MIMO in practice is not a trivial task. One key challenge is that each antenna in MIMO systems usually requires one dedicated RF chain including high-speed ADC, power amplifier, etc. This results in unaffordable hardware cost and energy consumption in mmWave massive MIMO systems, as the number of antennas becomes huge and the energy consumption of RF chain in </a:t>
            </a:r>
            <a:r>
              <a:rPr lang="en-US" altLang="zh-CN" sz="900" dirty="0" err="1"/>
              <a:t>mmWave</a:t>
            </a:r>
            <a:r>
              <a:rPr lang="en-US" altLang="zh-CN" sz="900" dirty="0"/>
              <a:t> band is high. For example, at 60 GHz, one RF chain will consume 250 </a:t>
            </a:r>
            <a:r>
              <a:rPr lang="en-US" altLang="zh-CN" sz="900" dirty="0" err="1"/>
              <a:t>mW</a:t>
            </a:r>
            <a:r>
              <a:rPr lang="en-US" altLang="zh-CN" sz="900" dirty="0"/>
              <a:t>. If we consider a mmWave massive MIMO base station (BS) with 256 antennas, the RF chains will consume 64 Watts, which is much higher than the total power consumption of current 4G micro-cell BS. This problem is considered as “the death of 5G” by some experts. Therefore, it is urgent for us to find out an efficient solution to reduce the number of required RF chains.</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4</a:t>
            </a:fld>
            <a:endParaRPr lang="en-US" altLang="zh-CN"/>
          </a:p>
        </p:txBody>
      </p:sp>
    </p:spTree>
    <p:extLst>
      <p:ext uri="{BB962C8B-B14F-4D97-AF65-F5344CB8AC3E}">
        <p14:creationId xmlns:p14="http://schemas.microsoft.com/office/powerpoint/2010/main" val="115165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endParaRPr lang="zh-CN" altLang="en-US" sz="19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5</a:t>
            </a:fld>
            <a:endParaRPr lang="en-US" altLang="zh-CN" smtClean="0"/>
          </a:p>
        </p:txBody>
      </p:sp>
    </p:spTree>
    <p:extLst>
      <p:ext uri="{BB962C8B-B14F-4D97-AF65-F5344CB8AC3E}">
        <p14:creationId xmlns:p14="http://schemas.microsoft.com/office/powerpoint/2010/main" val="241304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900" dirty="0"/>
              <a:t>To solve this problem, beamspace MIMO with lens antenna array has been recently proposed. By using the lens antenna array, beamspace MIMO can transform the conventional spatial channel into beamspace channel by concentrating the signals from different directions (beams) on different antennas. Since the scattering at mmWave frequencies is not rich, the number of effective prorogation paths is quite limited, which means we have only a small number of beams. Therefore, the beamspace channel is sparse in nature, and we can select a small number of dominant beams to significantly reduce the dimension of MIMO system and thus the number of RF chains without obvious performance loss.</a:t>
            </a:r>
            <a:endParaRPr lang="en-US" altLang="zh-CN" dirty="0" smtClean="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6</a:t>
            </a:fld>
            <a:endParaRPr lang="en-US" altLang="zh-CN"/>
          </a:p>
        </p:txBody>
      </p:sp>
    </p:spTree>
    <p:extLst>
      <p:ext uri="{BB962C8B-B14F-4D97-AF65-F5344CB8AC3E}">
        <p14:creationId xmlns:p14="http://schemas.microsoft.com/office/powerpoint/2010/main" val="279763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736361">
              <a:defRPr/>
            </a:pPr>
            <a:r>
              <a:rPr lang="en-US" altLang="zh-CN" dirty="0" smtClean="0"/>
              <a:t>In this</a:t>
            </a:r>
            <a:r>
              <a:rPr lang="en-US" altLang="zh-CN" baseline="0" dirty="0" smtClean="0"/>
              <a:t> slide, we give some figures to explain beamspace MIMO more clearly. The figure in the top left corner is the prototype of beamspace MIMO built by Nokia. The figure in the top right corner shows the concentrating function of lens. The figure in the </a:t>
            </a:r>
            <a:r>
              <a:rPr lang="en-US" altLang="zh-CN" dirty="0" smtClean="0"/>
              <a:t>bottom left corner is the power distribution</a:t>
            </a:r>
            <a:r>
              <a:rPr lang="en-US" altLang="zh-CN" baseline="0" dirty="0" smtClean="0"/>
              <a:t> of the traditional spatial channel, while the last figure is the one of the beamspace channel. Obviously, with the help of lens antenna array, the beamspace channel becomes sparse. </a:t>
            </a:r>
            <a:endParaRPr lang="en-US" altLang="zh-CN" dirty="0" smtClean="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7</a:t>
            </a:fld>
            <a:endParaRPr lang="en-US" altLang="zh-CN"/>
          </a:p>
        </p:txBody>
      </p:sp>
    </p:spTree>
    <p:extLst>
      <p:ext uri="{BB962C8B-B14F-4D97-AF65-F5344CB8AC3E}">
        <p14:creationId xmlns:p14="http://schemas.microsoft.com/office/powerpoint/2010/main" val="250959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lvl="1" defTabSz="846003">
              <a:defRPr/>
            </a:pPr>
            <a:r>
              <a:rPr kumimoji="1" lang="en-US" altLang="zh-CN" sz="1100" dirty="0">
                <a:ea typeface="宋体" charset="0"/>
                <a:cs typeface="宋体" charset="0"/>
              </a:rPr>
              <a:t>However, although beamspace MIMO can significantly reduce the number of RF chains, it still need to acquire the information of beamspace channel of large size, which is challenging in practice. </a:t>
            </a:r>
          </a:p>
          <a:p>
            <a:pPr marL="0" lvl="1" defTabSz="846003">
              <a:defRPr/>
            </a:pPr>
            <a:endParaRPr kumimoji="1" lang="en-US" altLang="zh-CN" sz="1100" dirty="0">
              <a:ea typeface="宋体" charset="0"/>
              <a:cs typeface="宋体" charset="0"/>
            </a:endParaRPr>
          </a:p>
          <a:p>
            <a:pPr marL="0" lvl="1" defTabSz="846003">
              <a:defRPr/>
            </a:pPr>
            <a:r>
              <a:rPr kumimoji="1" lang="en-US" altLang="zh-CN" sz="1100" dirty="0">
                <a:ea typeface="宋体" charset="0"/>
                <a:cs typeface="宋体" charset="0"/>
              </a:rPr>
              <a:t>Firstly, since we cannot sample the signals on all antennas simultaneously with limited number of chains, the traditional algorithms, such as LS, will involve unaffordable pilot overhead. To solve this problem, in our previous work, we proposed a support detection based channel estimation scheme, which can fully utilize the sparsity of mmWave channel to reduce the pilot overhead.</a:t>
            </a:r>
          </a:p>
          <a:p>
            <a:pPr marL="0" lvl="1" defTabSz="846003">
              <a:defRPr/>
            </a:pPr>
            <a:endParaRPr kumimoji="1" lang="en-US" altLang="zh-CN" sz="1100" dirty="0">
              <a:ea typeface="宋体" charset="0"/>
              <a:cs typeface="宋体" charset="0"/>
            </a:endParaRPr>
          </a:p>
          <a:p>
            <a:r>
              <a:rPr kumimoji="1" lang="en-US" altLang="zh-CN" sz="1100" dirty="0">
                <a:ea typeface="宋体" charset="0"/>
                <a:cs typeface="宋体" charset="0"/>
              </a:rPr>
              <a:t>Secondly, </a:t>
            </a:r>
            <a:r>
              <a:rPr lang="en-US" altLang="zh-CN" sz="1100" dirty="0"/>
              <a:t>since the user mobility usually leads to the fast variation of mmWave beamspace channels. If we adopt the real-time channel estimation, the pilot overhead will also be quite high. Therefore, more efficient beamspace channel tracking schemes exploiting the temporal correlation of time-varying channels is preferred. Unfortunately, there are quite few works on this topic.</a:t>
            </a:r>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8</a:t>
            </a:fld>
            <a:endParaRPr lang="en-US" altLang="zh-CN"/>
          </a:p>
        </p:txBody>
      </p:sp>
    </p:spTree>
    <p:extLst>
      <p:ext uri="{BB962C8B-B14F-4D97-AF65-F5344CB8AC3E}">
        <p14:creationId xmlns:p14="http://schemas.microsoft.com/office/powerpoint/2010/main" val="138113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1900" dirty="0"/>
              <a:t>To solve this problem, in this work, we propose a priori-aided (PA) channel tracking scheme.</a:t>
            </a:r>
            <a:endParaRPr lang="zh-CN" altLang="en-US" sz="19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9</a:t>
            </a:fld>
            <a:endParaRPr lang="en-US" altLang="zh-CN" smtClean="0"/>
          </a:p>
        </p:txBody>
      </p:sp>
    </p:spTree>
    <p:extLst>
      <p:ext uri="{BB962C8B-B14F-4D97-AF65-F5344CB8AC3E}">
        <p14:creationId xmlns:p14="http://schemas.microsoft.com/office/powerpoint/2010/main" val="176545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srcRect/>
          <a:stretch>
            <a:fillRect/>
          </a:stretch>
        </p:blipFill>
        <p:spPr bwMode="auto">
          <a:xfrm>
            <a:off x="0" y="0"/>
            <a:ext cx="9144000" cy="3581400"/>
          </a:xfrm>
          <a:prstGeom prst="rect">
            <a:avLst/>
          </a:prstGeom>
          <a:noFill/>
          <a:ln w="9525">
            <a:noFill/>
            <a:miter lim="800000"/>
            <a:headEnd/>
            <a:tailEnd/>
          </a:ln>
        </p:spPr>
      </p:pic>
      <p:sp>
        <p:nvSpPr>
          <p:cNvPr id="5" name="Rectangle 7"/>
          <p:cNvSpPr>
            <a:spLocks noChangeArrowheads="1"/>
          </p:cNvSpPr>
          <p:nvPr/>
        </p:nvSpPr>
        <p:spPr bwMode="auto">
          <a:xfrm>
            <a:off x="152400" y="1143000"/>
            <a:ext cx="88392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44035" name="Rectangle 3"/>
          <p:cNvSpPr>
            <a:spLocks noGrp="1" noChangeArrowheads="1"/>
          </p:cNvSpPr>
          <p:nvPr>
            <p:ph type="subTitle" idx="1"/>
          </p:nvPr>
        </p:nvSpPr>
        <p:spPr>
          <a:xfrm>
            <a:off x="990600" y="3733800"/>
            <a:ext cx="7391400" cy="1219200"/>
          </a:xfrm>
        </p:spPr>
        <p:txBody>
          <a:bodyPr anchor="b"/>
          <a:lstStyle>
            <a:lvl1pPr marL="0" indent="0" algn="ctr">
              <a:buFont typeface="Wingdings" pitchFamily="2" charset="2"/>
              <a:buNone/>
              <a:defRPr/>
            </a:lvl1pPr>
          </a:lstStyle>
          <a:p>
            <a:r>
              <a:rPr lang="en-US" altLang="zh-CN"/>
              <a:t>Click to edit Master subtitle style</a:t>
            </a:r>
          </a:p>
        </p:txBody>
      </p:sp>
      <p:sp>
        <p:nvSpPr>
          <p:cNvPr id="44037" name="Rectangle 5"/>
          <p:cNvSpPr>
            <a:spLocks noGrp="1" noChangeArrowheads="1"/>
          </p:cNvSpPr>
          <p:nvPr>
            <p:ph type="ctrTitle" sz="quarter"/>
          </p:nvPr>
        </p:nvSpPr>
        <p:spPr>
          <a:xfrm>
            <a:off x="990600" y="1981200"/>
            <a:ext cx="7391400" cy="1143000"/>
          </a:xfrm>
        </p:spPr>
        <p:txBody>
          <a:bodyPr anchor="ctr"/>
          <a:lstStyle>
            <a:lvl1pPr algn="ctr">
              <a:defRPr/>
            </a:lvl1pPr>
          </a:lstStyle>
          <a:p>
            <a:r>
              <a:rPr lang="en-US" altLang="zh-CN"/>
              <a:t>Click to edit Master title style</a:t>
            </a:r>
          </a:p>
        </p:txBody>
      </p:sp>
      <p:sp>
        <p:nvSpPr>
          <p:cNvPr id="6" name="Rectangle 4"/>
          <p:cNvSpPr>
            <a:spLocks noGrp="1" noChangeArrowheads="1"/>
          </p:cNvSpPr>
          <p:nvPr>
            <p:ph type="dt" sz="quarter" idx="10"/>
          </p:nvPr>
        </p:nvSpPr>
        <p:spPr bwMode="auto">
          <a:xfrm>
            <a:off x="7239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eaLnBrk="1" hangingPunct="1">
              <a:defRPr sz="1400">
                <a:solidFill>
                  <a:srgbClr val="000000"/>
                </a:solidFill>
                <a:latin typeface="Arial" charset="0"/>
                <a:ea typeface="宋体" pitchFamily="2" charset="-122"/>
              </a:defRPr>
            </a:lvl1pPr>
          </a:lstStyle>
          <a:p>
            <a:pPr>
              <a:defRPr/>
            </a:pPr>
            <a:endParaRPr lang="en-US" alt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120F6300-F71A-4E4A-ACDC-0879076BA03D}"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28E7542-8D23-4A0B-9DDE-E5551669E40D}"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2"/>
          <p:cNvPicPr>
            <a:picLocks noChangeAspect="1" noChangeArrowheads="1"/>
          </p:cNvPicPr>
          <p:nvPr userDrawn="1"/>
        </p:nvPicPr>
        <p:blipFill>
          <a:blip r:embed="rId5" cstate="print"/>
          <a:srcRect/>
          <a:stretch>
            <a:fillRect/>
          </a:stretch>
        </p:blipFill>
        <p:spPr bwMode="auto">
          <a:xfrm>
            <a:off x="0" y="0"/>
            <a:ext cx="9144000" cy="35814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152400" y="228600"/>
            <a:ext cx="87630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styleb</a:t>
            </a:r>
          </a:p>
        </p:txBody>
      </p:sp>
      <p:sp>
        <p:nvSpPr>
          <p:cNvPr id="5124" name="Rectangle 4"/>
          <p:cNvSpPr>
            <a:spLocks noGrp="1" noChangeArrowheads="1"/>
          </p:cNvSpPr>
          <p:nvPr>
            <p:ph type="body" idx="1"/>
          </p:nvPr>
        </p:nvSpPr>
        <p:spPr bwMode="auto">
          <a:xfrm>
            <a:off x="152400" y="1371600"/>
            <a:ext cx="8686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3015" name="Rectangle 7"/>
          <p:cNvSpPr>
            <a:spLocks noGrp="1" noChangeArrowheads="1"/>
          </p:cNvSpPr>
          <p:nvPr>
            <p:ph type="sldNum" sz="quarter" idx="4"/>
          </p:nvPr>
        </p:nvSpPr>
        <p:spPr bwMode="auto">
          <a:xfrm>
            <a:off x="-76200" y="0"/>
            <a:ext cx="587375"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eaLnBrk="1" hangingPunct="1">
              <a:defRPr sz="1600" b="1">
                <a:solidFill>
                  <a:schemeClr val="bg1"/>
                </a:solidFill>
                <a:ea typeface="宋体" charset="-122"/>
              </a:defRPr>
            </a:lvl1pPr>
          </a:lstStyle>
          <a:p>
            <a:pPr>
              <a:defRPr/>
            </a:pPr>
            <a:fld id="{C3DF77F4-98E3-4736-9F5A-B54B8FE73005}" type="slidenum">
              <a:rPr lang="zh-CN" altLang="en-US"/>
              <a:pPr>
                <a:defRPr/>
              </a:pPr>
              <a:t>‹#›</a:t>
            </a:fld>
            <a:endParaRPr lang="en-US" altLang="zh-CN"/>
          </a:p>
        </p:txBody>
      </p:sp>
      <p:sp>
        <p:nvSpPr>
          <p:cNvPr id="1030" name="Rectangle 8"/>
          <p:cNvSpPr>
            <a:spLocks noChangeArrowheads="1"/>
          </p:cNvSpPr>
          <p:nvPr/>
        </p:nvSpPr>
        <p:spPr bwMode="auto">
          <a:xfrm flipV="1">
            <a:off x="176213" y="1066800"/>
            <a:ext cx="87630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1" name="Rectangle 9"/>
          <p:cNvSpPr>
            <a:spLocks noChangeArrowheads="1"/>
          </p:cNvSpPr>
          <p:nvPr/>
        </p:nvSpPr>
        <p:spPr bwMode="auto">
          <a:xfrm flipV="1">
            <a:off x="228600" y="6553200"/>
            <a:ext cx="8763000" cy="1588"/>
          </a:xfrm>
          <a:prstGeom prst="rect">
            <a:avLst/>
          </a:prstGeom>
          <a:solidFill>
            <a:srgbClr val="000080"/>
          </a:solidFill>
          <a:ln w="0">
            <a:solidFill>
              <a:schemeClr val="tx1"/>
            </a:solidFill>
            <a:miter lim="800000"/>
            <a:headEnd/>
            <a:tailEnd/>
          </a:ln>
        </p:spPr>
        <p:txBody>
          <a:bodyPr rot="10800000"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2" name="Rectangle 10"/>
          <p:cNvSpPr>
            <a:spLocks noChangeArrowheads="1"/>
          </p:cNvSpPr>
          <p:nvPr/>
        </p:nvSpPr>
        <p:spPr bwMode="auto">
          <a:xfrm>
            <a:off x="7086600" y="6553200"/>
            <a:ext cx="1905000" cy="228600"/>
          </a:xfrm>
          <a:prstGeom prst="rect">
            <a:avLst/>
          </a:prstGeom>
          <a:noFill/>
          <a:ln w="9525">
            <a:noFill/>
            <a:miter lim="800000"/>
            <a:headEnd/>
            <a:tailEnd/>
          </a:ln>
        </p:spPr>
        <p:txBody>
          <a:bodyPr/>
          <a:lstStyle/>
          <a:p>
            <a:pPr algn="r">
              <a:defRPr/>
            </a:pPr>
            <a:fld id="{8C3FDC9B-82B6-4428-9520-014AEADAB2AE}" type="slidenum">
              <a:rPr lang="en-US" altLang="zh-CN" sz="1400" b="1" smtClean="0">
                <a:solidFill>
                  <a:srgbClr val="333399"/>
                </a:solidFill>
              </a:rPr>
              <a:pPr algn="r">
                <a:defRPr/>
              </a:pPr>
              <a:t>‹#›</a:t>
            </a:fld>
            <a:r>
              <a:rPr lang="en-US" altLang="zh-CN" sz="1400" b="1" dirty="0" smtClean="0">
                <a:solidFill>
                  <a:srgbClr val="333399"/>
                </a:solidFill>
              </a:rPr>
              <a:t>/24</a:t>
            </a:r>
            <a:endParaRPr lang="en-US" altLang="zh-CN" sz="1000" dirty="0">
              <a:solidFill>
                <a:srgbClr val="A50021"/>
              </a:solidFill>
            </a:endParaRPr>
          </a:p>
        </p:txBody>
      </p:sp>
      <p:sp>
        <p:nvSpPr>
          <p:cNvPr id="1033" name="矩形 2"/>
          <p:cNvSpPr>
            <a:spLocks noChangeArrowheads="1"/>
          </p:cNvSpPr>
          <p:nvPr userDrawn="1"/>
        </p:nvSpPr>
        <p:spPr bwMode="auto">
          <a:xfrm>
            <a:off x="152400" y="6581775"/>
            <a:ext cx="9296400" cy="276999"/>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dirty="0" smtClean="0"/>
              <a:t>Priori-aided channel tracking for millimeter-wave beamspace massive MIMO systems</a:t>
            </a:r>
            <a:endParaRPr lang="zh-CN" altLang="en-US" sz="1200" dirty="0" smtClean="0"/>
          </a:p>
        </p:txBody>
      </p:sp>
    </p:spTree>
  </p:cSld>
  <p:clrMap bg1="lt1" tx1="dk1" bg2="lt2" tx2="dk2" accent1="accent1" accent2="accent2" accent3="accent3" accent4="accent4" accent5="accent5" accent6="accent6" hlink="hlink" folHlink="folHlink"/>
  <p:sldLayoutIdLst>
    <p:sldLayoutId id="2147483952" r:id="rId1"/>
    <p:sldLayoutId id="2147483950" r:id="rId2"/>
    <p:sldLayoutId id="2147483951"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p:titleStyle>
    <p:bodyStyle>
      <a:lvl1pPr marL="342900" indent="-342900" algn="l" rtl="0" eaLnBrk="0" fontAlgn="base" hangingPunct="0">
        <a:spcBef>
          <a:spcPct val="20000"/>
        </a:spcBef>
        <a:spcAft>
          <a:spcPct val="0"/>
        </a:spcAft>
        <a:buClr>
          <a:srgbClr val="000000"/>
        </a:buClr>
        <a:buFont typeface="Wingdings"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6.wmf"/><Relationship Id="rId3" Type="http://schemas.openxmlformats.org/officeDocument/2006/relationships/notesSlide" Target="../notesSlides/notesSlide10.xml"/><Relationship Id="rId7" Type="http://schemas.openxmlformats.org/officeDocument/2006/relationships/image" Target="../media/image13.wmf"/><Relationship Id="rId12" Type="http://schemas.openxmlformats.org/officeDocument/2006/relationships/oleObject" Target="../embeddings/oleObject7.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5.wmf"/><Relationship Id="rId5" Type="http://schemas.openxmlformats.org/officeDocument/2006/relationships/image" Target="../media/image12.emf"/><Relationship Id="rId15" Type="http://schemas.openxmlformats.org/officeDocument/2006/relationships/image" Target="../media/image17.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4.wmf"/><Relationship Id="rId1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3.wmf"/><Relationship Id="rId18" Type="http://schemas.openxmlformats.org/officeDocument/2006/relationships/oleObject" Target="../embeddings/oleObject17.bin"/><Relationship Id="rId26" Type="http://schemas.openxmlformats.org/officeDocument/2006/relationships/image" Target="../media/image29.wmf"/><Relationship Id="rId3" Type="http://schemas.openxmlformats.org/officeDocument/2006/relationships/notesSlide" Target="../notesSlides/notesSlide11.xml"/><Relationship Id="rId21" Type="http://schemas.openxmlformats.org/officeDocument/2006/relationships/oleObject" Target="../embeddings/oleObject19.bin"/><Relationship Id="rId7" Type="http://schemas.openxmlformats.org/officeDocument/2006/relationships/image" Target="../media/image20.wmf"/><Relationship Id="rId12" Type="http://schemas.openxmlformats.org/officeDocument/2006/relationships/oleObject" Target="../embeddings/oleObject14.bin"/><Relationship Id="rId17" Type="http://schemas.openxmlformats.org/officeDocument/2006/relationships/image" Target="../media/image25.wmf"/><Relationship Id="rId25"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image" Target="../media/image26.wmf"/><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22.wmf"/><Relationship Id="rId24" Type="http://schemas.openxmlformats.org/officeDocument/2006/relationships/image" Target="../media/image28.wmf"/><Relationship Id="rId5" Type="http://schemas.openxmlformats.org/officeDocument/2006/relationships/image" Target="../media/image19.wmf"/><Relationship Id="rId15" Type="http://schemas.openxmlformats.org/officeDocument/2006/relationships/image" Target="../media/image24.wmf"/><Relationship Id="rId23" Type="http://schemas.openxmlformats.org/officeDocument/2006/relationships/oleObject" Target="../embeddings/oleObject20.bin"/><Relationship Id="rId10" Type="http://schemas.openxmlformats.org/officeDocument/2006/relationships/oleObject" Target="../embeddings/oleObject13.bin"/><Relationship Id="rId19" Type="http://schemas.openxmlformats.org/officeDocument/2006/relationships/oleObject" Target="../embeddings/oleObject18.bin"/><Relationship Id="rId4" Type="http://schemas.openxmlformats.org/officeDocument/2006/relationships/oleObject" Target="../embeddings/oleObject10.bin"/><Relationship Id="rId9" Type="http://schemas.openxmlformats.org/officeDocument/2006/relationships/image" Target="../media/image21.wmf"/><Relationship Id="rId14" Type="http://schemas.openxmlformats.org/officeDocument/2006/relationships/oleObject" Target="../embeddings/oleObject15.bin"/><Relationship Id="rId22" Type="http://schemas.openxmlformats.org/officeDocument/2006/relationships/image" Target="../media/image27.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2.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3.bin"/><Relationship Id="rId5" Type="http://schemas.openxmlformats.org/officeDocument/2006/relationships/image" Target="../media/image30.emf"/><Relationship Id="rId4" Type="http://schemas.openxmlformats.org/officeDocument/2006/relationships/oleObject" Target="../embeddings/oleObject22.bin"/><Relationship Id="rId9" Type="http://schemas.openxmlformats.org/officeDocument/2006/relationships/image" Target="../media/image32.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7.wmf"/><Relationship Id="rId18" Type="http://schemas.openxmlformats.org/officeDocument/2006/relationships/image" Target="../media/image39.wmf"/><Relationship Id="rId3" Type="http://schemas.openxmlformats.org/officeDocument/2006/relationships/notesSlide" Target="../notesSlides/notesSlide13.xml"/><Relationship Id="rId21" Type="http://schemas.openxmlformats.org/officeDocument/2006/relationships/oleObject" Target="../embeddings/oleObject34.bin"/><Relationship Id="rId7" Type="http://schemas.openxmlformats.org/officeDocument/2006/relationships/image" Target="../media/image34.wmf"/><Relationship Id="rId12" Type="http://schemas.openxmlformats.org/officeDocument/2006/relationships/oleObject" Target="../embeddings/oleObject29.bin"/><Relationship Id="rId1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oleObject" Target="../embeddings/oleObject31.bin"/><Relationship Id="rId20" Type="http://schemas.openxmlformats.org/officeDocument/2006/relationships/image" Target="../media/image40.wmf"/><Relationship Id="rId1" Type="http://schemas.openxmlformats.org/officeDocument/2006/relationships/vmlDrawing" Target="../drawings/vmlDrawing5.vml"/><Relationship Id="rId6" Type="http://schemas.openxmlformats.org/officeDocument/2006/relationships/oleObject" Target="../embeddings/oleObject26.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28.bin"/><Relationship Id="rId19" Type="http://schemas.openxmlformats.org/officeDocument/2006/relationships/oleObject" Target="../embeddings/oleObject33.bin"/><Relationship Id="rId4" Type="http://schemas.openxmlformats.org/officeDocument/2006/relationships/oleObject" Target="../embeddings/oleObject25.bin"/><Relationship Id="rId9" Type="http://schemas.openxmlformats.org/officeDocument/2006/relationships/image" Target="../media/image35.wmf"/><Relationship Id="rId14" Type="http://schemas.openxmlformats.org/officeDocument/2006/relationships/oleObject" Target="../embeddings/oleObject30.bin"/><Relationship Id="rId22" Type="http://schemas.openxmlformats.org/officeDocument/2006/relationships/image" Target="../media/image41.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6.wmf"/><Relationship Id="rId18" Type="http://schemas.openxmlformats.org/officeDocument/2006/relationships/image" Target="../media/image48.wmf"/><Relationship Id="rId3" Type="http://schemas.openxmlformats.org/officeDocument/2006/relationships/notesSlide" Target="../notesSlides/notesSlide14.xml"/><Relationship Id="rId21" Type="http://schemas.openxmlformats.org/officeDocument/2006/relationships/oleObject" Target="../embeddings/oleObject45.bin"/><Relationship Id="rId7" Type="http://schemas.openxmlformats.org/officeDocument/2006/relationships/image" Target="../media/image43.wmf"/><Relationship Id="rId12" Type="http://schemas.openxmlformats.org/officeDocument/2006/relationships/oleObject" Target="../embeddings/oleObject39.bin"/><Relationship Id="rId17" Type="http://schemas.openxmlformats.org/officeDocument/2006/relationships/oleObject" Target="../embeddings/oleObject42.bin"/><Relationship Id="rId25"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image" Target="../media/image47.wmf"/><Relationship Id="rId20" Type="http://schemas.openxmlformats.org/officeDocument/2006/relationships/oleObject" Target="../embeddings/oleObject44.bin"/><Relationship Id="rId1" Type="http://schemas.openxmlformats.org/officeDocument/2006/relationships/vmlDrawing" Target="../drawings/vmlDrawing6.vml"/><Relationship Id="rId6" Type="http://schemas.openxmlformats.org/officeDocument/2006/relationships/oleObject" Target="../embeddings/oleObject36.bin"/><Relationship Id="rId11" Type="http://schemas.openxmlformats.org/officeDocument/2006/relationships/image" Target="../media/image45.wmf"/><Relationship Id="rId24" Type="http://schemas.openxmlformats.org/officeDocument/2006/relationships/image" Target="../media/image50.wmf"/><Relationship Id="rId5" Type="http://schemas.openxmlformats.org/officeDocument/2006/relationships/image" Target="../media/image42.wmf"/><Relationship Id="rId15" Type="http://schemas.openxmlformats.org/officeDocument/2006/relationships/oleObject" Target="../embeddings/oleObject41.bin"/><Relationship Id="rId23" Type="http://schemas.openxmlformats.org/officeDocument/2006/relationships/oleObject" Target="../embeddings/oleObject46.bin"/><Relationship Id="rId10" Type="http://schemas.openxmlformats.org/officeDocument/2006/relationships/oleObject" Target="../embeddings/oleObject38.bin"/><Relationship Id="rId19" Type="http://schemas.openxmlformats.org/officeDocument/2006/relationships/oleObject" Target="../embeddings/oleObject43.bin"/><Relationship Id="rId4" Type="http://schemas.openxmlformats.org/officeDocument/2006/relationships/oleObject" Target="../embeddings/oleObject35.bin"/><Relationship Id="rId9" Type="http://schemas.openxmlformats.org/officeDocument/2006/relationships/image" Target="../media/image44.wmf"/><Relationship Id="rId14" Type="http://schemas.openxmlformats.org/officeDocument/2006/relationships/oleObject" Target="../embeddings/oleObject40.bin"/><Relationship Id="rId22" Type="http://schemas.openxmlformats.org/officeDocument/2006/relationships/image" Target="../media/image4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oleObject" Target="../embeddings/oleObject53.bin"/><Relationship Id="rId18" Type="http://schemas.openxmlformats.org/officeDocument/2006/relationships/image" Target="../media/image55.wmf"/><Relationship Id="rId3" Type="http://schemas.openxmlformats.org/officeDocument/2006/relationships/notesSlide" Target="../notesSlides/notesSlide15.xml"/><Relationship Id="rId7" Type="http://schemas.openxmlformats.org/officeDocument/2006/relationships/image" Target="../media/image51.emf"/><Relationship Id="rId12" Type="http://schemas.openxmlformats.org/officeDocument/2006/relationships/oleObject" Target="../embeddings/oleObject52.bin"/><Relationship Id="rId17" Type="http://schemas.openxmlformats.org/officeDocument/2006/relationships/oleObject" Target="../embeddings/oleObject55.bin"/><Relationship Id="rId2" Type="http://schemas.openxmlformats.org/officeDocument/2006/relationships/slideLayout" Target="../slideLayouts/slideLayout2.xml"/><Relationship Id="rId16" Type="http://schemas.openxmlformats.org/officeDocument/2006/relationships/image" Target="../media/image54.wmf"/><Relationship Id="rId20" Type="http://schemas.openxmlformats.org/officeDocument/2006/relationships/image" Target="../media/image56.wmf"/><Relationship Id="rId1" Type="http://schemas.openxmlformats.org/officeDocument/2006/relationships/vmlDrawing" Target="../drawings/vmlDrawing7.vml"/><Relationship Id="rId6" Type="http://schemas.openxmlformats.org/officeDocument/2006/relationships/oleObject" Target="../embeddings/oleObject49.bin"/><Relationship Id="rId11" Type="http://schemas.openxmlformats.org/officeDocument/2006/relationships/image" Target="../media/image52.wmf"/><Relationship Id="rId5" Type="http://schemas.openxmlformats.org/officeDocument/2006/relationships/image" Target="../media/image43.wmf"/><Relationship Id="rId15" Type="http://schemas.openxmlformats.org/officeDocument/2006/relationships/oleObject" Target="../embeddings/oleObject54.bin"/><Relationship Id="rId10" Type="http://schemas.openxmlformats.org/officeDocument/2006/relationships/oleObject" Target="../embeddings/oleObject51.bin"/><Relationship Id="rId19" Type="http://schemas.openxmlformats.org/officeDocument/2006/relationships/oleObject" Target="../embeddings/oleObject56.bin"/><Relationship Id="rId4" Type="http://schemas.openxmlformats.org/officeDocument/2006/relationships/oleObject" Target="../embeddings/oleObject48.bin"/><Relationship Id="rId9" Type="http://schemas.openxmlformats.org/officeDocument/2006/relationships/image" Target="../media/image45.wmf"/><Relationship Id="rId14" Type="http://schemas.openxmlformats.org/officeDocument/2006/relationships/image" Target="../media/image53.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1.wmf"/><Relationship Id="rId18" Type="http://schemas.openxmlformats.org/officeDocument/2006/relationships/oleObject" Target="../embeddings/oleObject64.bin"/><Relationship Id="rId26" Type="http://schemas.openxmlformats.org/officeDocument/2006/relationships/oleObject" Target="../embeddings/oleObject68.bin"/><Relationship Id="rId3" Type="http://schemas.openxmlformats.org/officeDocument/2006/relationships/notesSlide" Target="../notesSlides/notesSlide16.xml"/><Relationship Id="rId21" Type="http://schemas.openxmlformats.org/officeDocument/2006/relationships/image" Target="../media/image65.wmf"/><Relationship Id="rId7" Type="http://schemas.openxmlformats.org/officeDocument/2006/relationships/image" Target="../media/image58.wmf"/><Relationship Id="rId12" Type="http://schemas.openxmlformats.org/officeDocument/2006/relationships/oleObject" Target="../embeddings/oleObject61.bin"/><Relationship Id="rId17" Type="http://schemas.openxmlformats.org/officeDocument/2006/relationships/image" Target="../media/image63.wmf"/><Relationship Id="rId25" Type="http://schemas.openxmlformats.org/officeDocument/2006/relationships/image" Target="../media/image67.wmf"/><Relationship Id="rId2" Type="http://schemas.openxmlformats.org/officeDocument/2006/relationships/slideLayout" Target="../slideLayouts/slideLayout2.xml"/><Relationship Id="rId16" Type="http://schemas.openxmlformats.org/officeDocument/2006/relationships/oleObject" Target="../embeddings/oleObject63.bin"/><Relationship Id="rId20" Type="http://schemas.openxmlformats.org/officeDocument/2006/relationships/oleObject" Target="../embeddings/oleObject65.bin"/><Relationship Id="rId1" Type="http://schemas.openxmlformats.org/officeDocument/2006/relationships/vmlDrawing" Target="../drawings/vmlDrawing8.vml"/><Relationship Id="rId6" Type="http://schemas.openxmlformats.org/officeDocument/2006/relationships/oleObject" Target="../embeddings/oleObject58.bin"/><Relationship Id="rId11" Type="http://schemas.openxmlformats.org/officeDocument/2006/relationships/image" Target="../media/image60.wmf"/><Relationship Id="rId24" Type="http://schemas.openxmlformats.org/officeDocument/2006/relationships/oleObject" Target="../embeddings/oleObject67.bin"/><Relationship Id="rId5" Type="http://schemas.openxmlformats.org/officeDocument/2006/relationships/image" Target="../media/image57.wmf"/><Relationship Id="rId15" Type="http://schemas.openxmlformats.org/officeDocument/2006/relationships/image" Target="../media/image62.wmf"/><Relationship Id="rId23" Type="http://schemas.openxmlformats.org/officeDocument/2006/relationships/image" Target="../media/image66.wmf"/><Relationship Id="rId10" Type="http://schemas.openxmlformats.org/officeDocument/2006/relationships/oleObject" Target="../embeddings/oleObject60.bin"/><Relationship Id="rId19" Type="http://schemas.openxmlformats.org/officeDocument/2006/relationships/image" Target="../media/image64.wmf"/><Relationship Id="rId4" Type="http://schemas.openxmlformats.org/officeDocument/2006/relationships/oleObject" Target="../embeddings/oleObject57.bin"/><Relationship Id="rId9" Type="http://schemas.openxmlformats.org/officeDocument/2006/relationships/image" Target="../media/image59.wmf"/><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68.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3.wmf"/><Relationship Id="rId18" Type="http://schemas.openxmlformats.org/officeDocument/2006/relationships/oleObject" Target="../embeddings/oleObject76.bin"/><Relationship Id="rId3" Type="http://schemas.openxmlformats.org/officeDocument/2006/relationships/notesSlide" Target="../notesSlides/notesSlide17.xml"/><Relationship Id="rId21" Type="http://schemas.openxmlformats.org/officeDocument/2006/relationships/oleObject" Target="../embeddings/oleObject78.bin"/><Relationship Id="rId7" Type="http://schemas.openxmlformats.org/officeDocument/2006/relationships/image" Target="../media/image70.wmf"/><Relationship Id="rId12" Type="http://schemas.openxmlformats.org/officeDocument/2006/relationships/oleObject" Target="../embeddings/oleObject73.bin"/><Relationship Id="rId17" Type="http://schemas.openxmlformats.org/officeDocument/2006/relationships/image" Target="../media/image75.wmf"/><Relationship Id="rId2" Type="http://schemas.openxmlformats.org/officeDocument/2006/relationships/slideLayout" Target="../slideLayouts/slideLayout2.xml"/><Relationship Id="rId16" Type="http://schemas.openxmlformats.org/officeDocument/2006/relationships/oleObject" Target="../embeddings/oleObject75.bin"/><Relationship Id="rId20" Type="http://schemas.openxmlformats.org/officeDocument/2006/relationships/oleObject" Target="../embeddings/oleObject77.bin"/><Relationship Id="rId1" Type="http://schemas.openxmlformats.org/officeDocument/2006/relationships/vmlDrawing" Target="../drawings/vmlDrawing9.vml"/><Relationship Id="rId6" Type="http://schemas.openxmlformats.org/officeDocument/2006/relationships/oleObject" Target="../embeddings/oleObject70.bin"/><Relationship Id="rId11" Type="http://schemas.openxmlformats.org/officeDocument/2006/relationships/image" Target="../media/image72.wmf"/><Relationship Id="rId5" Type="http://schemas.openxmlformats.org/officeDocument/2006/relationships/image" Target="../media/image69.wmf"/><Relationship Id="rId15" Type="http://schemas.openxmlformats.org/officeDocument/2006/relationships/image" Target="../media/image74.wmf"/><Relationship Id="rId10" Type="http://schemas.openxmlformats.org/officeDocument/2006/relationships/oleObject" Target="../embeddings/oleObject72.bin"/><Relationship Id="rId19" Type="http://schemas.openxmlformats.org/officeDocument/2006/relationships/image" Target="../media/image76.wmf"/><Relationship Id="rId4" Type="http://schemas.openxmlformats.org/officeDocument/2006/relationships/oleObject" Target="../embeddings/oleObject69.bin"/><Relationship Id="rId9" Type="http://schemas.openxmlformats.org/officeDocument/2006/relationships/image" Target="../media/image71.wmf"/><Relationship Id="rId14" Type="http://schemas.openxmlformats.org/officeDocument/2006/relationships/oleObject" Target="../embeddings/oleObject7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81.wmf"/><Relationship Id="rId18" Type="http://schemas.openxmlformats.org/officeDocument/2006/relationships/oleObject" Target="../embeddings/oleObject86.bin"/><Relationship Id="rId26" Type="http://schemas.openxmlformats.org/officeDocument/2006/relationships/oleObject" Target="../embeddings/oleObject90.bin"/><Relationship Id="rId3" Type="http://schemas.openxmlformats.org/officeDocument/2006/relationships/notesSlide" Target="../notesSlides/notesSlide19.xml"/><Relationship Id="rId21" Type="http://schemas.openxmlformats.org/officeDocument/2006/relationships/image" Target="../media/image85.wmf"/><Relationship Id="rId7" Type="http://schemas.openxmlformats.org/officeDocument/2006/relationships/image" Target="../media/image78.wmf"/><Relationship Id="rId12" Type="http://schemas.openxmlformats.org/officeDocument/2006/relationships/oleObject" Target="../embeddings/oleObject83.bin"/><Relationship Id="rId17" Type="http://schemas.openxmlformats.org/officeDocument/2006/relationships/image" Target="../media/image83.wmf"/><Relationship Id="rId25" Type="http://schemas.openxmlformats.org/officeDocument/2006/relationships/image" Target="../media/image87.wmf"/><Relationship Id="rId2" Type="http://schemas.openxmlformats.org/officeDocument/2006/relationships/slideLayout" Target="../slideLayouts/slideLayout2.xml"/><Relationship Id="rId16" Type="http://schemas.openxmlformats.org/officeDocument/2006/relationships/oleObject" Target="../embeddings/oleObject85.bin"/><Relationship Id="rId20" Type="http://schemas.openxmlformats.org/officeDocument/2006/relationships/oleObject" Target="../embeddings/oleObject87.bin"/><Relationship Id="rId1" Type="http://schemas.openxmlformats.org/officeDocument/2006/relationships/vmlDrawing" Target="../drawings/vmlDrawing10.vml"/><Relationship Id="rId6" Type="http://schemas.openxmlformats.org/officeDocument/2006/relationships/oleObject" Target="../embeddings/oleObject80.bin"/><Relationship Id="rId11" Type="http://schemas.openxmlformats.org/officeDocument/2006/relationships/image" Target="../media/image80.wmf"/><Relationship Id="rId24" Type="http://schemas.openxmlformats.org/officeDocument/2006/relationships/oleObject" Target="../embeddings/oleObject89.bin"/><Relationship Id="rId5" Type="http://schemas.openxmlformats.org/officeDocument/2006/relationships/image" Target="../media/image77.wmf"/><Relationship Id="rId15" Type="http://schemas.openxmlformats.org/officeDocument/2006/relationships/image" Target="../media/image82.wmf"/><Relationship Id="rId23" Type="http://schemas.openxmlformats.org/officeDocument/2006/relationships/image" Target="../media/image86.wmf"/><Relationship Id="rId10" Type="http://schemas.openxmlformats.org/officeDocument/2006/relationships/oleObject" Target="../embeddings/oleObject82.bin"/><Relationship Id="rId19" Type="http://schemas.openxmlformats.org/officeDocument/2006/relationships/image" Target="../media/image84.wmf"/><Relationship Id="rId4" Type="http://schemas.openxmlformats.org/officeDocument/2006/relationships/oleObject" Target="../embeddings/oleObject79.bin"/><Relationship Id="rId9" Type="http://schemas.openxmlformats.org/officeDocument/2006/relationships/image" Target="../media/image79.wmf"/><Relationship Id="rId14" Type="http://schemas.openxmlformats.org/officeDocument/2006/relationships/oleObject" Target="../embeddings/oleObject84.bin"/><Relationship Id="rId22" Type="http://schemas.openxmlformats.org/officeDocument/2006/relationships/oleObject" Target="../embeddings/oleObject88.bin"/><Relationship Id="rId27" Type="http://schemas.openxmlformats.org/officeDocument/2006/relationships/image" Target="../media/image8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91.emf"/><Relationship Id="rId4" Type="http://schemas.openxmlformats.org/officeDocument/2006/relationships/oleObject" Target="../embeddings/oleObject9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190500" y="2234861"/>
            <a:ext cx="8686800" cy="1600200"/>
          </a:xfrm>
        </p:spPr>
        <p:txBody>
          <a:bodyPr/>
          <a:lstStyle/>
          <a:p>
            <a:r>
              <a:rPr lang="en-US" altLang="zh-CN" dirty="0" smtClean="0"/>
              <a:t>Priori-Aided Channel Tracking for Millimeter-Wave </a:t>
            </a:r>
            <a:r>
              <a:rPr lang="en-US" altLang="zh-CN" dirty="0" err="1" smtClean="0"/>
              <a:t>Beamspace</a:t>
            </a:r>
            <a:r>
              <a:rPr lang="en-US" altLang="zh-CN" dirty="0" smtClean="0"/>
              <a:t> </a:t>
            </a:r>
            <a:r>
              <a:rPr lang="en-US" altLang="zh-CN" dirty="0"/>
              <a:t>M</a:t>
            </a:r>
            <a:r>
              <a:rPr lang="en-US" altLang="zh-CN" dirty="0" smtClean="0"/>
              <a:t>assive MIMO Systems</a:t>
            </a:r>
            <a:endParaRPr lang="en-US" altLang="zh-CN" dirty="0" smtClean="0">
              <a:ea typeface="宋体" pitchFamily="2" charset="-122"/>
            </a:endParaRPr>
          </a:p>
        </p:txBody>
      </p:sp>
      <p:sp>
        <p:nvSpPr>
          <p:cNvPr id="26628" name="Text Box 4"/>
          <p:cNvSpPr txBox="1">
            <a:spLocks noChangeArrowheads="1"/>
          </p:cNvSpPr>
          <p:nvPr/>
        </p:nvSpPr>
        <p:spPr bwMode="auto">
          <a:xfrm>
            <a:off x="3505200" y="5779532"/>
            <a:ext cx="2743200" cy="461665"/>
          </a:xfrm>
          <a:prstGeom prst="rect">
            <a:avLst/>
          </a:prstGeom>
          <a:noFill/>
          <a:ln w="9525">
            <a:noFill/>
            <a:miter lim="800000"/>
            <a:headEnd/>
            <a:tailEnd/>
          </a:ln>
        </p:spPr>
        <p:txBody>
          <a:bodyPr wrap="square">
            <a:spAutoFit/>
          </a:bodyPr>
          <a:lstStyle/>
          <a:p>
            <a:pPr eaLnBrk="1" hangingPunct="1">
              <a:spcBef>
                <a:spcPct val="50000"/>
              </a:spcBef>
            </a:pPr>
            <a:r>
              <a:rPr lang="en-US" altLang="zh-CN" b="1" dirty="0" smtClean="0"/>
              <a:t>August 25, 2016</a:t>
            </a:r>
            <a:endParaRPr lang="en-US" altLang="zh-CN" b="1" dirty="0"/>
          </a:p>
        </p:txBody>
      </p:sp>
      <p:sp>
        <p:nvSpPr>
          <p:cNvPr id="26629" name="Rectangle 13"/>
          <p:cNvSpPr>
            <a:spLocks noChangeArrowheads="1"/>
          </p:cNvSpPr>
          <p:nvPr/>
        </p:nvSpPr>
        <p:spPr bwMode="auto">
          <a:xfrm>
            <a:off x="0" y="3767138"/>
            <a:ext cx="9144000" cy="0"/>
          </a:xfrm>
          <a:prstGeom prst="rect">
            <a:avLst/>
          </a:prstGeom>
          <a:noFill/>
          <a:ln w="9525">
            <a:noFill/>
            <a:miter lim="800000"/>
            <a:headEnd/>
            <a:tailEnd/>
          </a:ln>
        </p:spPr>
        <p:txBody>
          <a:bodyPr wrap="none" anchor="ctr">
            <a:spAutoFit/>
          </a:bodyPr>
          <a:lstStyle/>
          <a:p>
            <a:pPr eaLnBrk="1" hangingPunct="1"/>
            <a:endParaRPr lang="zh-CN" altLang="en-US"/>
          </a:p>
        </p:txBody>
      </p:sp>
      <p:pic>
        <p:nvPicPr>
          <p:cNvPr id="26631" name="Picture 9" descr="http://t1.gstatic.com/images?q=tbn:ANd9GcTr3cnuSdAIObZqFg-mSdql0jrYfXETasyq2G3aAnQRctiBXyzb"/>
          <p:cNvPicPr>
            <a:picLocks noChangeAspect="1" noChangeArrowheads="1"/>
          </p:cNvPicPr>
          <p:nvPr/>
        </p:nvPicPr>
        <p:blipFill>
          <a:blip r:embed="rId3" cstate="print"/>
          <a:srcRect/>
          <a:stretch>
            <a:fillRect/>
          </a:stretch>
        </p:blipFill>
        <p:spPr bwMode="auto">
          <a:xfrm>
            <a:off x="266700" y="4606498"/>
            <a:ext cx="1143000" cy="1066800"/>
          </a:xfrm>
          <a:prstGeom prst="rect">
            <a:avLst/>
          </a:prstGeom>
          <a:noFill/>
          <a:ln w="9525">
            <a:noFill/>
            <a:miter lim="800000"/>
            <a:headEnd/>
            <a:tailEnd/>
          </a:ln>
        </p:spPr>
      </p:pic>
      <p:sp>
        <p:nvSpPr>
          <p:cNvPr id="26633" name="矩形 2"/>
          <p:cNvSpPr>
            <a:spLocks noChangeArrowheads="1"/>
          </p:cNvSpPr>
          <p:nvPr/>
        </p:nvSpPr>
        <p:spPr bwMode="auto">
          <a:xfrm>
            <a:off x="111760" y="4038600"/>
            <a:ext cx="8915400" cy="461665"/>
          </a:xfrm>
          <a:prstGeom prst="rect">
            <a:avLst/>
          </a:prstGeom>
          <a:noFill/>
          <a:ln w="9525">
            <a:noFill/>
            <a:miter lim="800000"/>
            <a:headEnd/>
            <a:tailEnd/>
          </a:ln>
        </p:spPr>
        <p:txBody>
          <a:bodyPr wrap="square">
            <a:spAutoFit/>
          </a:bodyPr>
          <a:lstStyle/>
          <a:p>
            <a:pPr algn="ctr" eaLnBrk="1" hangingPunct="1"/>
            <a:r>
              <a:rPr lang="en-US" altLang="zh-CN" b="1" dirty="0" err="1" smtClean="0">
                <a:solidFill>
                  <a:srgbClr val="000000"/>
                </a:solidFill>
              </a:rPr>
              <a:t>Linglong</a:t>
            </a:r>
            <a:r>
              <a:rPr lang="en-US" altLang="zh-CN" b="1" dirty="0" smtClean="0">
                <a:solidFill>
                  <a:srgbClr val="000000"/>
                </a:solidFill>
              </a:rPr>
              <a:t> Dai </a:t>
            </a:r>
            <a:r>
              <a:rPr lang="en-US" altLang="zh-CN" dirty="0" smtClean="0">
                <a:solidFill>
                  <a:srgbClr val="000000"/>
                </a:solidFill>
              </a:rPr>
              <a:t>and </a:t>
            </a:r>
            <a:r>
              <a:rPr lang="en-US" altLang="zh-CN" dirty="0" err="1" smtClean="0">
                <a:solidFill>
                  <a:srgbClr val="000000"/>
                </a:solidFill>
              </a:rPr>
              <a:t>Xinyu</a:t>
            </a:r>
            <a:r>
              <a:rPr lang="en-US" altLang="zh-CN" dirty="0" smtClean="0">
                <a:solidFill>
                  <a:srgbClr val="000000"/>
                </a:solidFill>
              </a:rPr>
              <a:t> </a:t>
            </a:r>
            <a:r>
              <a:rPr lang="en-US" altLang="zh-CN" dirty="0" err="1" smtClean="0">
                <a:solidFill>
                  <a:srgbClr val="000000"/>
                </a:solidFill>
              </a:rPr>
              <a:t>Gao</a:t>
            </a:r>
            <a:endParaRPr lang="zh-CN" altLang="en-US" dirty="0">
              <a:solidFill>
                <a:srgbClr val="000000"/>
              </a:solidFill>
            </a:endParaRPr>
          </a:p>
        </p:txBody>
      </p:sp>
      <p:sp>
        <p:nvSpPr>
          <p:cNvPr id="14" name="矩形 2"/>
          <p:cNvSpPr>
            <a:spLocks noChangeArrowheads="1"/>
          </p:cNvSpPr>
          <p:nvPr/>
        </p:nvSpPr>
        <p:spPr bwMode="auto">
          <a:xfrm>
            <a:off x="228600" y="4724400"/>
            <a:ext cx="8686800" cy="830997"/>
          </a:xfrm>
          <a:prstGeom prst="rect">
            <a:avLst/>
          </a:prstGeom>
          <a:noFill/>
          <a:ln w="9525">
            <a:noFill/>
            <a:miter lim="800000"/>
            <a:headEnd/>
            <a:tailEnd/>
          </a:ln>
        </p:spPr>
        <p:txBody>
          <a:bodyPr wrap="square">
            <a:spAutoFit/>
          </a:bodyPr>
          <a:lstStyle/>
          <a:p>
            <a:pPr algn="ctr" eaLnBrk="1" hangingPunct="1"/>
            <a:r>
              <a:rPr lang="en-US" altLang="zh-CN" dirty="0" smtClean="0">
                <a:solidFill>
                  <a:srgbClr val="7030A0"/>
                </a:solidFill>
              </a:rPr>
              <a:t>Department </a:t>
            </a:r>
            <a:r>
              <a:rPr lang="en-US" altLang="zh-CN" dirty="0">
                <a:solidFill>
                  <a:srgbClr val="7030A0"/>
                </a:solidFill>
              </a:rPr>
              <a:t>of Electronic Engineering, </a:t>
            </a:r>
            <a:endParaRPr lang="en-US" altLang="zh-CN" dirty="0" smtClean="0">
              <a:solidFill>
                <a:srgbClr val="7030A0"/>
              </a:solidFill>
            </a:endParaRPr>
          </a:p>
          <a:p>
            <a:pPr algn="ctr" eaLnBrk="1" hangingPunct="1"/>
            <a:r>
              <a:rPr lang="en-US" altLang="zh-CN" dirty="0" smtClean="0">
                <a:solidFill>
                  <a:srgbClr val="7030A0"/>
                </a:solidFill>
              </a:rPr>
              <a:t>Tsinghua University, Beijing 100084, China</a:t>
            </a:r>
          </a:p>
        </p:txBody>
      </p:sp>
      <p:pic>
        <p:nvPicPr>
          <p:cNvPr id="4" name="图片 3"/>
          <p:cNvPicPr>
            <a:picLocks noChangeAspect="1"/>
          </p:cNvPicPr>
          <p:nvPr/>
        </p:nvPicPr>
        <p:blipFill>
          <a:blip r:embed="rId4"/>
          <a:stretch>
            <a:fillRect/>
          </a:stretch>
        </p:blipFill>
        <p:spPr>
          <a:xfrm>
            <a:off x="128324" y="7544"/>
            <a:ext cx="9015676" cy="1135456"/>
          </a:xfrm>
          <a:prstGeom prst="rect">
            <a:avLst/>
          </a:prstGeom>
        </p:spPr>
      </p:pic>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95600" y="4898033"/>
            <a:ext cx="2590800" cy="430887"/>
          </a:xfrm>
          <a:prstGeom prst="rect">
            <a:avLst/>
          </a:prstGeom>
          <a:noFill/>
        </p:spPr>
        <p:txBody>
          <a:bodyPr wrap="square" rtlCol="0">
            <a:spAutoFit/>
          </a:bodyPr>
          <a:lstStyle/>
          <a:p>
            <a:r>
              <a:rPr lang="en-US" altLang="zh-CN" sz="2200" dirty="0" smtClean="0">
                <a:solidFill>
                  <a:srgbClr val="000000"/>
                </a:solidFill>
                <a:latin typeface="Times New Roman" pitchFamily="18" charset="0"/>
                <a:cs typeface="Times New Roman" pitchFamily="18" charset="0"/>
              </a:rPr>
              <a:t>: sampling period</a:t>
            </a:r>
            <a:endParaRPr lang="zh-CN" altLang="en-US" sz="2200" dirty="0">
              <a:solidFill>
                <a:srgbClr val="000000"/>
              </a:solidFill>
              <a:latin typeface="Times New Roman" pitchFamily="18" charset="0"/>
              <a:cs typeface="Times New Roman" pitchFamily="18" charset="0"/>
            </a:endParaRPr>
          </a:p>
        </p:txBody>
      </p:sp>
      <p:sp>
        <p:nvSpPr>
          <p:cNvPr id="2" name="标题 1"/>
          <p:cNvSpPr>
            <a:spLocks noGrp="1"/>
          </p:cNvSpPr>
          <p:nvPr>
            <p:ph type="title"/>
          </p:nvPr>
        </p:nvSpPr>
        <p:spPr/>
        <p:txBody>
          <a:bodyPr/>
          <a:lstStyle/>
          <a:p>
            <a:r>
              <a:rPr lang="en-US" altLang="zh-CN" dirty="0" smtClean="0"/>
              <a:t>Motion of the </a:t>
            </a:r>
            <a:r>
              <a:rPr lang="en-US" altLang="zh-CN" i="1" dirty="0" err="1" smtClean="0">
                <a:latin typeface="Times New Roman" pitchFamily="18" charset="0"/>
                <a:cs typeface="Times New Roman" pitchFamily="18" charset="0"/>
              </a:rPr>
              <a:t>k</a:t>
            </a:r>
            <a:r>
              <a:rPr lang="en-US" altLang="zh-CN" dirty="0" err="1" smtClean="0"/>
              <a:t>th</a:t>
            </a:r>
            <a:r>
              <a:rPr lang="en-US" altLang="zh-CN" dirty="0" smtClean="0"/>
              <a:t> user</a:t>
            </a:r>
            <a:endParaRPr lang="zh-CN" altLang="en-US" dirty="0"/>
          </a:p>
        </p:txBody>
      </p:sp>
      <p:sp>
        <p:nvSpPr>
          <p:cNvPr id="216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6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6067" name="Object 3"/>
          <p:cNvGraphicFramePr>
            <a:graphicFrameLocks noChangeAspect="1"/>
          </p:cNvGraphicFramePr>
          <p:nvPr/>
        </p:nvGraphicFramePr>
        <p:xfrm>
          <a:off x="1320800" y="1260475"/>
          <a:ext cx="6494463" cy="3629025"/>
        </p:xfrm>
        <a:graphic>
          <a:graphicData uri="http://schemas.openxmlformats.org/presentationml/2006/ole">
            <mc:AlternateContent xmlns:mc="http://schemas.openxmlformats.org/markup-compatibility/2006">
              <mc:Choice xmlns:v="urn:schemas-microsoft-com:vml" Requires="v">
                <p:oleObj spid="_x0000_s216306" name="Visio" r:id="rId4" imgW="3232723" imgH="1807101" progId="Visio.Drawing.11">
                  <p:embed/>
                </p:oleObj>
              </mc:Choice>
              <mc:Fallback>
                <p:oleObj name="Visio" r:id="rId4" imgW="3232723" imgH="1807101" progId="Visio.Drawing.11">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1260475"/>
                        <a:ext cx="6494463" cy="362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143000" y="4926072"/>
          <a:ext cx="228600" cy="330200"/>
        </p:xfrm>
        <a:graphic>
          <a:graphicData uri="http://schemas.openxmlformats.org/presentationml/2006/ole">
            <mc:AlternateContent xmlns:mc="http://schemas.openxmlformats.org/markup-compatibility/2006">
              <mc:Choice xmlns:v="urn:schemas-microsoft-com:vml" Requires="v">
                <p:oleObj spid="_x0000_s216307" name="Equation" r:id="rId6" imgW="228600" imgH="330200" progId="Equation.DSMT4">
                  <p:embed/>
                </p:oleObj>
              </mc:Choice>
              <mc:Fallback>
                <p:oleObj name="Equation" r:id="rId6" imgW="228600" imgH="330200" progId="Equation.DSMT4">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926072"/>
                        <a:ext cx="2286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1143000" y="5405120"/>
          <a:ext cx="584200" cy="381000"/>
        </p:xfrm>
        <a:graphic>
          <a:graphicData uri="http://schemas.openxmlformats.org/presentationml/2006/ole">
            <mc:AlternateContent xmlns:mc="http://schemas.openxmlformats.org/markup-compatibility/2006">
              <mc:Choice xmlns:v="urn:schemas-microsoft-com:vml" Requires="v">
                <p:oleObj spid="_x0000_s216308" name="Equation" r:id="rId8" imgW="583947" imgH="380835" progId="Equation.DSMT4">
                  <p:embed/>
                </p:oleObj>
              </mc:Choice>
              <mc:Fallback>
                <p:oleObj name="Equation" r:id="rId8" imgW="583947" imgH="380835" progId="Equation.DSMT4">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5405120"/>
                        <a:ext cx="584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71" name="Object 7"/>
          <p:cNvGraphicFramePr>
            <a:graphicFrameLocks noChangeAspect="1"/>
          </p:cNvGraphicFramePr>
          <p:nvPr/>
        </p:nvGraphicFramePr>
        <p:xfrm>
          <a:off x="4191000" y="5405120"/>
          <a:ext cx="571500" cy="381000"/>
        </p:xfrm>
        <a:graphic>
          <a:graphicData uri="http://schemas.openxmlformats.org/presentationml/2006/ole">
            <mc:AlternateContent xmlns:mc="http://schemas.openxmlformats.org/markup-compatibility/2006">
              <mc:Choice xmlns:v="urn:schemas-microsoft-com:vml" Requires="v">
                <p:oleObj spid="_x0000_s216309" name="Equation" r:id="rId10" imgW="571252" imgH="380835" progId="Equation.DSMT4">
                  <p:embed/>
                </p:oleObj>
              </mc:Choice>
              <mc:Fallback>
                <p:oleObj name="Equation" r:id="rId10" imgW="571252" imgH="380835" progId="Equation.DSMT4">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5405120"/>
                        <a:ext cx="571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72" name="Object 8"/>
          <p:cNvGraphicFramePr>
            <a:graphicFrameLocks noChangeAspect="1"/>
          </p:cNvGraphicFramePr>
          <p:nvPr/>
        </p:nvGraphicFramePr>
        <p:xfrm>
          <a:off x="2819400" y="5024120"/>
          <a:ext cx="203200" cy="228600"/>
        </p:xfrm>
        <a:graphic>
          <a:graphicData uri="http://schemas.openxmlformats.org/presentationml/2006/ole">
            <mc:AlternateContent xmlns:mc="http://schemas.openxmlformats.org/markup-compatibility/2006">
              <mc:Choice xmlns:v="urn:schemas-microsoft-com:vml" Requires="v">
                <p:oleObj spid="_x0000_s216310" name="Equation" r:id="rId12" imgW="203112" imgH="228501" progId="Equation.DSMT4">
                  <p:embed/>
                </p:oleObj>
              </mc:Choice>
              <mc:Fallback>
                <p:oleObj name="Equation" r:id="rId12" imgW="203112" imgH="228501" progId="Equation.DSMT4">
                  <p:embed/>
                  <p:pic>
                    <p:nvPicPr>
                      <p:cNvPr id="0"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9400" y="5024120"/>
                        <a:ext cx="2032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73" name="Object 9"/>
          <p:cNvGraphicFramePr>
            <a:graphicFrameLocks noChangeAspect="1"/>
          </p:cNvGraphicFramePr>
          <p:nvPr/>
        </p:nvGraphicFramePr>
        <p:xfrm>
          <a:off x="5334000" y="4947920"/>
          <a:ext cx="266700" cy="330200"/>
        </p:xfrm>
        <a:graphic>
          <a:graphicData uri="http://schemas.openxmlformats.org/presentationml/2006/ole">
            <mc:AlternateContent xmlns:mc="http://schemas.openxmlformats.org/markup-compatibility/2006">
              <mc:Choice xmlns:v="urn:schemas-microsoft-com:vml" Requires="v">
                <p:oleObj spid="_x0000_s216311" name="Equation" r:id="rId14" imgW="266584" imgH="330057" progId="Equation.DSMT4">
                  <p:embed/>
                </p:oleObj>
              </mc:Choice>
              <mc:Fallback>
                <p:oleObj name="Equation" r:id="rId14" imgW="266584" imgH="330057" progId="Equation.DSMT4">
                  <p:embed/>
                  <p:pic>
                    <p:nvPicPr>
                      <p:cNvPr id="0" name="Pictur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4947920"/>
                        <a:ext cx="2667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295400" y="4871720"/>
            <a:ext cx="1066800" cy="430887"/>
          </a:xfrm>
          <a:prstGeom prst="rect">
            <a:avLst/>
          </a:prstGeom>
          <a:noFill/>
        </p:spPr>
        <p:txBody>
          <a:bodyPr wrap="square" rtlCol="0">
            <a:spAutoFit/>
          </a:bodyPr>
          <a:lstStyle/>
          <a:p>
            <a:r>
              <a:rPr lang="en-US" altLang="zh-CN" sz="2200" dirty="0" smtClean="0">
                <a:solidFill>
                  <a:srgbClr val="000000"/>
                </a:solidFill>
                <a:latin typeface="Times New Roman" pitchFamily="18" charset="0"/>
                <a:cs typeface="Times New Roman" pitchFamily="18" charset="0"/>
              </a:rPr>
              <a:t>: speed</a:t>
            </a:r>
            <a:endParaRPr lang="zh-CN" altLang="en-US" sz="2200" dirty="0">
              <a:solidFill>
                <a:srgbClr val="000000"/>
              </a:solidFill>
              <a:latin typeface="Times New Roman" pitchFamily="18" charset="0"/>
              <a:cs typeface="Times New Roman" pitchFamily="18" charset="0"/>
            </a:endParaRPr>
          </a:p>
        </p:txBody>
      </p:sp>
      <p:sp>
        <p:nvSpPr>
          <p:cNvPr id="18" name="TextBox 17"/>
          <p:cNvSpPr txBox="1"/>
          <p:nvPr/>
        </p:nvSpPr>
        <p:spPr>
          <a:xfrm>
            <a:off x="5486400" y="4898033"/>
            <a:ext cx="2590800" cy="430887"/>
          </a:xfrm>
          <a:prstGeom prst="rect">
            <a:avLst/>
          </a:prstGeom>
          <a:noFill/>
        </p:spPr>
        <p:txBody>
          <a:bodyPr wrap="square" rtlCol="0">
            <a:spAutoFit/>
          </a:bodyPr>
          <a:lstStyle/>
          <a:p>
            <a:r>
              <a:rPr lang="en-US" altLang="zh-CN" sz="2200" dirty="0" smtClean="0">
                <a:solidFill>
                  <a:srgbClr val="000000"/>
                </a:solidFill>
                <a:latin typeface="Times New Roman" pitchFamily="18" charset="0"/>
                <a:cs typeface="Times New Roman" pitchFamily="18" charset="0"/>
              </a:rPr>
              <a:t>: direction of motion</a:t>
            </a:r>
            <a:endParaRPr lang="zh-CN" altLang="en-US" sz="2200" dirty="0">
              <a:solidFill>
                <a:srgbClr val="000000"/>
              </a:solidFill>
              <a:latin typeface="Times New Roman" pitchFamily="18" charset="0"/>
              <a:cs typeface="Times New Roman" pitchFamily="18" charset="0"/>
            </a:endParaRPr>
          </a:p>
        </p:txBody>
      </p:sp>
      <p:sp>
        <p:nvSpPr>
          <p:cNvPr id="19" name="TextBox 18"/>
          <p:cNvSpPr txBox="1"/>
          <p:nvPr/>
        </p:nvSpPr>
        <p:spPr>
          <a:xfrm>
            <a:off x="1676400" y="5355233"/>
            <a:ext cx="2514600" cy="430887"/>
          </a:xfrm>
          <a:prstGeom prst="rect">
            <a:avLst/>
          </a:prstGeom>
          <a:noFill/>
        </p:spPr>
        <p:txBody>
          <a:bodyPr wrap="square" rtlCol="0">
            <a:spAutoFit/>
          </a:bodyPr>
          <a:lstStyle/>
          <a:p>
            <a:r>
              <a:rPr lang="en-US" altLang="zh-CN" sz="2200" dirty="0" smtClean="0">
                <a:solidFill>
                  <a:srgbClr val="000000"/>
                </a:solidFill>
                <a:latin typeface="Times New Roman" pitchFamily="18" charset="0"/>
                <a:cs typeface="Times New Roman" pitchFamily="18" charset="0"/>
              </a:rPr>
              <a:t>: distance at time </a:t>
            </a:r>
            <a:r>
              <a:rPr lang="en-US" altLang="zh-CN" sz="2200" i="1" dirty="0" smtClean="0">
                <a:solidFill>
                  <a:srgbClr val="000000"/>
                </a:solidFill>
                <a:latin typeface="Times New Roman" pitchFamily="18" charset="0"/>
                <a:cs typeface="Times New Roman" pitchFamily="18" charset="0"/>
              </a:rPr>
              <a:t>t</a:t>
            </a:r>
            <a:r>
              <a:rPr lang="en-US" altLang="zh-CN" sz="2200" dirty="0" smtClean="0">
                <a:solidFill>
                  <a:srgbClr val="000000"/>
                </a:solidFill>
                <a:latin typeface="Times New Roman" pitchFamily="18" charset="0"/>
                <a:cs typeface="Times New Roman" pitchFamily="18" charset="0"/>
              </a:rPr>
              <a:t> </a:t>
            </a:r>
            <a:endParaRPr lang="zh-CN" altLang="en-US" sz="2200" dirty="0">
              <a:solidFill>
                <a:srgbClr val="000000"/>
              </a:solidFill>
              <a:latin typeface="Times New Roman" pitchFamily="18" charset="0"/>
              <a:cs typeface="Times New Roman" pitchFamily="18" charset="0"/>
            </a:endParaRPr>
          </a:p>
        </p:txBody>
      </p:sp>
      <p:sp>
        <p:nvSpPr>
          <p:cNvPr id="20" name="TextBox 19"/>
          <p:cNvSpPr txBox="1"/>
          <p:nvPr/>
        </p:nvSpPr>
        <p:spPr>
          <a:xfrm>
            <a:off x="4648200" y="5355233"/>
            <a:ext cx="3352800" cy="430887"/>
          </a:xfrm>
          <a:prstGeom prst="rect">
            <a:avLst/>
          </a:prstGeom>
          <a:noFill/>
        </p:spPr>
        <p:txBody>
          <a:bodyPr wrap="square" rtlCol="0">
            <a:spAutoFit/>
          </a:bodyPr>
          <a:lstStyle/>
          <a:p>
            <a:r>
              <a:rPr lang="en-US" altLang="zh-CN" sz="2200" dirty="0" smtClean="0">
                <a:solidFill>
                  <a:srgbClr val="000000"/>
                </a:solidFill>
                <a:latin typeface="Times New Roman" pitchFamily="18" charset="0"/>
                <a:cs typeface="Times New Roman" pitchFamily="18" charset="0"/>
              </a:rPr>
              <a:t>: physical direction at time </a:t>
            </a:r>
            <a:r>
              <a:rPr lang="en-US" altLang="zh-CN" sz="2200" i="1" dirty="0" smtClean="0">
                <a:solidFill>
                  <a:srgbClr val="000000"/>
                </a:solidFill>
                <a:latin typeface="Times New Roman" pitchFamily="18" charset="0"/>
                <a:cs typeface="Times New Roman" pitchFamily="18" charset="0"/>
              </a:rPr>
              <a:t>t </a:t>
            </a:r>
            <a:endParaRPr lang="zh-CN" altLang="en-US" sz="2200" i="1" dirty="0">
              <a:solidFill>
                <a:srgbClr val="000000"/>
              </a:solidFill>
              <a:latin typeface="Times New Roman" pitchFamily="18" charset="0"/>
              <a:cs typeface="Times New Roman" pitchFamily="18" charset="0"/>
            </a:endParaRPr>
          </a:p>
        </p:txBody>
      </p:sp>
      <p:sp>
        <p:nvSpPr>
          <p:cNvPr id="21" name="TextBox 1"/>
          <p:cNvSpPr txBox="1">
            <a:spLocks noChangeArrowheads="1"/>
          </p:cNvSpPr>
          <p:nvPr/>
        </p:nvSpPr>
        <p:spPr bwMode="auto">
          <a:xfrm>
            <a:off x="228600" y="5994400"/>
            <a:ext cx="8788400"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r>
              <a:rPr lang="en-US" altLang="zh-CN" sz="2000" dirty="0" smtClean="0">
                <a:solidFill>
                  <a:srgbClr val="FFFF00"/>
                </a:solidFill>
              </a:rPr>
              <a:t>The motion of user</a:t>
            </a:r>
            <a:r>
              <a:rPr lang="en-US" altLang="zh-CN" sz="2000" dirty="0">
                <a:solidFill>
                  <a:srgbClr val="FFFF00"/>
                </a:solidFill>
              </a:rPr>
              <a:t> </a:t>
            </a:r>
            <a:r>
              <a:rPr lang="en-US" altLang="zh-CN" sz="2000" i="1" dirty="0" smtClean="0">
                <a:solidFill>
                  <a:srgbClr val="FFFF00"/>
                </a:solidFill>
              </a:rPr>
              <a:t>k</a:t>
            </a:r>
            <a:r>
              <a:rPr lang="en-US" altLang="zh-CN" sz="2000" dirty="0" smtClean="0">
                <a:solidFill>
                  <a:srgbClr val="FFFF00"/>
                </a:solidFill>
              </a:rPr>
              <a:t> can be described by four parameters: </a:t>
            </a:r>
          </a:p>
        </p:txBody>
      </p:sp>
      <p:graphicFrame>
        <p:nvGraphicFramePr>
          <p:cNvPr id="216074" name="Object 10"/>
          <p:cNvGraphicFramePr>
            <a:graphicFrameLocks noChangeAspect="1"/>
          </p:cNvGraphicFramePr>
          <p:nvPr>
            <p:extLst>
              <p:ext uri="{D42A27DB-BD31-4B8C-83A1-F6EECF244321}">
                <p14:modId xmlns:p14="http://schemas.microsoft.com/office/powerpoint/2010/main" val="4114027520"/>
              </p:ext>
            </p:extLst>
          </p:nvPr>
        </p:nvGraphicFramePr>
        <p:xfrm>
          <a:off x="6908800" y="6007652"/>
          <a:ext cx="2082800" cy="406400"/>
        </p:xfrm>
        <a:graphic>
          <a:graphicData uri="http://schemas.openxmlformats.org/presentationml/2006/ole">
            <mc:AlternateContent xmlns:mc="http://schemas.openxmlformats.org/markup-compatibility/2006">
              <mc:Choice xmlns:v="urn:schemas-microsoft-com:vml" Requires="v">
                <p:oleObj spid="_x0000_s216312" name="Equation" r:id="rId16" imgW="2082800" imgH="406400" progId="Equation.DSMT4">
                  <p:embed/>
                </p:oleObj>
              </mc:Choice>
              <mc:Fallback>
                <p:oleObj name="Equation" r:id="rId16" imgW="2082800" imgH="406400" progId="Equation.DSMT4">
                  <p:embed/>
                  <p:pic>
                    <p:nvPicPr>
                      <p:cNvPr id="0" name="Picture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08800" y="6007652"/>
                        <a:ext cx="20828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bwMode="auto">
          <a:xfrm>
            <a:off x="152400" y="3548268"/>
            <a:ext cx="8839200" cy="1248462"/>
          </a:xfrm>
          <a:prstGeom prst="roundRect">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6" name="标题 1"/>
          <p:cNvSpPr>
            <a:spLocks noGrp="1"/>
          </p:cNvSpPr>
          <p:nvPr>
            <p:ph type="title"/>
          </p:nvPr>
        </p:nvSpPr>
        <p:spPr>
          <a:xfrm>
            <a:off x="152400" y="228600"/>
            <a:ext cx="8763000" cy="685800"/>
          </a:xfrm>
        </p:spPr>
        <p:txBody>
          <a:bodyPr/>
          <a:lstStyle/>
          <a:p>
            <a:r>
              <a:rPr lang="en-US" altLang="zh-CN" dirty="0" smtClean="0"/>
              <a:t>Motion state of the </a:t>
            </a:r>
            <a:r>
              <a:rPr lang="en-US" altLang="zh-CN" i="1" dirty="0" err="1" smtClean="0">
                <a:latin typeface="Times New Roman" pitchFamily="18" charset="0"/>
                <a:cs typeface="Times New Roman" pitchFamily="18" charset="0"/>
              </a:rPr>
              <a:t>k</a:t>
            </a:r>
            <a:r>
              <a:rPr lang="en-US" altLang="zh-CN" dirty="0" err="1" smtClean="0"/>
              <a:t>th</a:t>
            </a:r>
            <a:r>
              <a:rPr lang="en-US" altLang="zh-CN" dirty="0" smtClean="0"/>
              <a:t> user</a:t>
            </a:r>
            <a:endParaRPr lang="zh-CN" altLang="en-US" dirty="0"/>
          </a:p>
        </p:txBody>
      </p:sp>
      <p:sp>
        <p:nvSpPr>
          <p:cNvPr id="7" name="Rectangle 3"/>
          <p:cNvSpPr txBox="1">
            <a:spLocks noChangeArrowheads="1"/>
          </p:cNvSpPr>
          <p:nvPr/>
        </p:nvSpPr>
        <p:spPr bwMode="auto">
          <a:xfrm>
            <a:off x="69850" y="1143000"/>
            <a:ext cx="8921750" cy="838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j-lt"/>
                <a:cs typeface="Times New Roman" pitchFamily="18" charset="0"/>
                <a:sym typeface="Wingdings" pitchFamily="2" charset="2"/>
              </a:rPr>
              <a:t>Target</a:t>
            </a:r>
          </a:p>
          <a:p>
            <a:pPr marL="742950" lvl="1" indent="-285750" eaLnBrk="1" hangingPunct="1">
              <a:spcBef>
                <a:spcPct val="20000"/>
              </a:spcBef>
              <a:buClr>
                <a:srgbClr val="000000"/>
              </a:buClr>
              <a:buFontTx/>
              <a:buChar char="–"/>
              <a:defRPr/>
            </a:pPr>
            <a:r>
              <a:rPr lang="en-US" altLang="zh-CN" sz="1800" b="1" kern="0" dirty="0" smtClean="0">
                <a:solidFill>
                  <a:srgbClr val="FF0000"/>
                </a:solidFill>
                <a:latin typeface="+mj-lt"/>
                <a:cs typeface="Times New Roman" pitchFamily="18" charset="0"/>
                <a:sym typeface="Wingdings" pitchFamily="2" charset="2"/>
              </a:rPr>
              <a:t>Predict</a:t>
            </a:r>
            <a:r>
              <a:rPr lang="en-US" altLang="zh-CN" sz="1800" kern="0" dirty="0" smtClean="0">
                <a:solidFill>
                  <a:srgbClr val="FF0000"/>
                </a:solidFill>
                <a:latin typeface="+mj-lt"/>
                <a:cs typeface="Times New Roman" pitchFamily="18" charset="0"/>
                <a:sym typeface="Wingdings" pitchFamily="2" charset="2"/>
              </a:rPr>
              <a:t> </a:t>
            </a:r>
            <a:r>
              <a:rPr lang="en-US" altLang="zh-CN" sz="1800" kern="0" dirty="0" smtClean="0">
                <a:solidFill>
                  <a:srgbClr val="000000"/>
                </a:solidFill>
                <a:latin typeface="+mj-lt"/>
                <a:cs typeface="Times New Roman" pitchFamily="18" charset="0"/>
                <a:sym typeface="Wingdings" pitchFamily="2" charset="2"/>
              </a:rPr>
              <a:t>                according to  </a:t>
            </a:r>
          </a:p>
        </p:txBody>
      </p:sp>
      <p:graphicFrame>
        <p:nvGraphicFramePr>
          <p:cNvPr id="215042" name="Object 2"/>
          <p:cNvGraphicFramePr>
            <a:graphicFrameLocks noChangeAspect="1"/>
          </p:cNvGraphicFramePr>
          <p:nvPr/>
        </p:nvGraphicFramePr>
        <p:xfrm>
          <a:off x="4059256" y="1539800"/>
          <a:ext cx="2209800" cy="381000"/>
        </p:xfrm>
        <a:graphic>
          <a:graphicData uri="http://schemas.openxmlformats.org/presentationml/2006/ole">
            <mc:AlternateContent xmlns:mc="http://schemas.openxmlformats.org/markup-compatibility/2006">
              <mc:Choice xmlns:v="urn:schemas-microsoft-com:vml" Requires="v">
                <p:oleObj spid="_x0000_s215457" name="Equation" r:id="rId4" imgW="2209800" imgH="381000" progId="Equation.DSMT4">
                  <p:embed/>
                </p:oleObj>
              </mc:Choice>
              <mc:Fallback>
                <p:oleObj name="Equation" r:id="rId4" imgW="2209800" imgH="381000" progId="Equation.DSMT4">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256" y="1539800"/>
                        <a:ext cx="2209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3" name="Object 3"/>
          <p:cNvGraphicFramePr>
            <a:graphicFrameLocks noChangeAspect="1"/>
          </p:cNvGraphicFramePr>
          <p:nvPr/>
        </p:nvGraphicFramePr>
        <p:xfrm>
          <a:off x="1765300" y="1544320"/>
          <a:ext cx="876300" cy="381000"/>
        </p:xfrm>
        <a:graphic>
          <a:graphicData uri="http://schemas.openxmlformats.org/presentationml/2006/ole">
            <mc:AlternateContent xmlns:mc="http://schemas.openxmlformats.org/markup-compatibility/2006">
              <mc:Choice xmlns:v="urn:schemas-microsoft-com:vml" Requires="v">
                <p:oleObj spid="_x0000_s215458" name="Equation" r:id="rId6" imgW="876300" imgH="381000" progId="Equation.DSMT4">
                  <p:embed/>
                </p:oleObj>
              </mc:Choice>
              <mc:Fallback>
                <p:oleObj name="Equation" r:id="rId6" imgW="876300" imgH="381000" progId="Equation.DSMT4">
                  <p:embed/>
                  <p:pic>
                    <p:nvPicPr>
                      <p:cNvPr id="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5300" y="1544320"/>
                        <a:ext cx="876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3"/>
          <p:cNvSpPr txBox="1">
            <a:spLocks noChangeArrowheads="1"/>
          </p:cNvSpPr>
          <p:nvPr/>
        </p:nvSpPr>
        <p:spPr bwMode="auto">
          <a:xfrm>
            <a:off x="69850" y="1905000"/>
            <a:ext cx="8921750" cy="1676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Solution</a:t>
            </a:r>
            <a:endParaRPr lang="en-US" altLang="zh-CN" sz="22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Define an auxiliary parameter </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Define the </a:t>
            </a:r>
            <a:r>
              <a:rPr lang="en-US" altLang="zh-CN" sz="1800" b="1" kern="0" dirty="0" smtClean="0">
                <a:solidFill>
                  <a:srgbClr val="0033CC"/>
                </a:solidFill>
                <a:latin typeface="+mn-lt"/>
                <a:sym typeface="Wingdings" pitchFamily="2" charset="2"/>
              </a:rPr>
              <a:t>motion state</a:t>
            </a:r>
            <a:r>
              <a:rPr lang="en-US" altLang="zh-CN" sz="1800" kern="0" dirty="0" smtClean="0">
                <a:solidFill>
                  <a:srgbClr val="FF0000"/>
                </a:solidFill>
                <a:latin typeface="+mn-lt"/>
                <a:sym typeface="Wingdings" pitchFamily="2" charset="2"/>
              </a:rPr>
              <a:t> </a:t>
            </a:r>
            <a:r>
              <a:rPr lang="en-US" altLang="zh-CN" sz="1800" kern="0" dirty="0" smtClean="0">
                <a:solidFill>
                  <a:srgbClr val="000000"/>
                </a:solidFill>
                <a:latin typeface="+mn-lt"/>
                <a:sym typeface="Wingdings" pitchFamily="2" charset="2"/>
              </a:rPr>
              <a:t>of the </a:t>
            </a:r>
            <a:r>
              <a:rPr lang="en-US" altLang="zh-CN" sz="1800" i="1" kern="0" dirty="0" err="1" smtClean="0">
                <a:solidFill>
                  <a:srgbClr val="000000"/>
                </a:solidFill>
                <a:latin typeface="Times New Roman" pitchFamily="18" charset="0"/>
                <a:cs typeface="Times New Roman" pitchFamily="18" charset="0"/>
                <a:sym typeface="Wingdings" pitchFamily="2" charset="2"/>
              </a:rPr>
              <a:t>k</a:t>
            </a:r>
            <a:r>
              <a:rPr lang="en-US" altLang="zh-CN" sz="1800" kern="0" dirty="0" err="1" smtClean="0">
                <a:solidFill>
                  <a:srgbClr val="000000"/>
                </a:solidFill>
                <a:latin typeface="+mn-lt"/>
                <a:sym typeface="Wingdings" pitchFamily="2" charset="2"/>
              </a:rPr>
              <a:t>th</a:t>
            </a:r>
            <a:r>
              <a:rPr lang="en-US" altLang="zh-CN" sz="1800" kern="0" dirty="0" smtClean="0">
                <a:solidFill>
                  <a:srgbClr val="000000"/>
                </a:solidFill>
                <a:latin typeface="+mn-lt"/>
                <a:sym typeface="Wingdings" pitchFamily="2" charset="2"/>
              </a:rPr>
              <a:t> user at time </a:t>
            </a:r>
            <a:r>
              <a:rPr lang="en-US" altLang="zh-CN" sz="1800" i="1" kern="0" dirty="0" smtClean="0">
                <a:solidFill>
                  <a:srgbClr val="000000"/>
                </a:solidFill>
                <a:latin typeface="Times New Roman" pitchFamily="18" charset="0"/>
                <a:cs typeface="Times New Roman" pitchFamily="18" charset="0"/>
                <a:sym typeface="Wingdings" pitchFamily="2" charset="2"/>
              </a:rPr>
              <a:t>t </a:t>
            </a:r>
            <a:r>
              <a:rPr lang="en-US" altLang="zh-CN" sz="1800" kern="0" dirty="0" smtClean="0">
                <a:solidFill>
                  <a:srgbClr val="000000"/>
                </a:solidFill>
                <a:latin typeface="+mj-lt"/>
                <a:cs typeface="Times New Roman" pitchFamily="18" charset="0"/>
                <a:sym typeface="Wingdings" pitchFamily="2" charset="2"/>
              </a:rPr>
              <a:t>  </a:t>
            </a:r>
          </a:p>
          <a:p>
            <a:pPr marL="742950" lvl="1" indent="-285750" eaLnBrk="1" hangingPunct="1">
              <a:spcBef>
                <a:spcPct val="20000"/>
              </a:spcBef>
              <a:buClr>
                <a:srgbClr val="000000"/>
              </a:buClr>
              <a:buFontTx/>
              <a:buChar char="–"/>
              <a:defRPr/>
            </a:pPr>
            <a:endParaRPr lang="en-US" altLang="zh-CN" sz="2000" kern="0" dirty="0" smtClean="0">
              <a:solidFill>
                <a:srgbClr val="0033CC"/>
              </a:solidFill>
              <a:latin typeface="+mn-lt"/>
              <a:sym typeface="Wingdings" pitchFamily="2" charset="2"/>
            </a:endParaRPr>
          </a:p>
        </p:txBody>
      </p:sp>
      <p:graphicFrame>
        <p:nvGraphicFramePr>
          <p:cNvPr id="215044" name="Object 4"/>
          <p:cNvGraphicFramePr>
            <a:graphicFrameLocks noChangeAspect="1"/>
          </p:cNvGraphicFramePr>
          <p:nvPr/>
        </p:nvGraphicFramePr>
        <p:xfrm>
          <a:off x="3962400" y="2286000"/>
          <a:ext cx="1812925" cy="384175"/>
        </p:xfrm>
        <a:graphic>
          <a:graphicData uri="http://schemas.openxmlformats.org/presentationml/2006/ole">
            <mc:AlternateContent xmlns:mc="http://schemas.openxmlformats.org/markup-compatibility/2006">
              <mc:Choice xmlns:v="urn:schemas-microsoft-com:vml" Requires="v">
                <p:oleObj spid="_x0000_s215459" name="Equation" r:id="rId8" imgW="1803400" imgH="381000" progId="Equation.DSMT4">
                  <p:embed/>
                </p:oleObj>
              </mc:Choice>
              <mc:Fallback>
                <p:oleObj name="Equation" r:id="rId8" imgW="1803400" imgH="381000" progId="Equation.DSMT4">
                  <p:embed/>
                  <p:pic>
                    <p:nvPicPr>
                      <p:cNvPr id="0"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2286000"/>
                        <a:ext cx="18129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2971800" y="3048000"/>
          <a:ext cx="2814637" cy="457200"/>
        </p:xfrm>
        <a:graphic>
          <a:graphicData uri="http://schemas.openxmlformats.org/presentationml/2006/ole">
            <mc:AlternateContent xmlns:mc="http://schemas.openxmlformats.org/markup-compatibility/2006">
              <mc:Choice xmlns:v="urn:schemas-microsoft-com:vml" Requires="v">
                <p:oleObj spid="_x0000_s215460" name="Equation" r:id="rId10" imgW="2819400" imgH="457200" progId="Equation.DSMT4">
                  <p:embed/>
                </p:oleObj>
              </mc:Choice>
              <mc:Fallback>
                <p:oleObj name="Equation" r:id="rId10" imgW="2819400" imgH="457200" progId="Equation.DSMT4">
                  <p:embed/>
                  <p:pic>
                    <p:nvPicPr>
                      <p:cNvPr id="0"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3048000"/>
                        <a:ext cx="281463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81000" y="3581400"/>
            <a:ext cx="8382000" cy="369332"/>
          </a:xfrm>
          <a:prstGeom prst="rect">
            <a:avLst/>
          </a:prstGeom>
          <a:noFill/>
        </p:spPr>
        <p:txBody>
          <a:bodyPr wrap="square" rtlCol="0">
            <a:spAutoFit/>
          </a:bodyPr>
          <a:lstStyle/>
          <a:p>
            <a:r>
              <a:rPr lang="en-US" altLang="zh-CN" sz="1800" b="1" dirty="0" smtClean="0">
                <a:solidFill>
                  <a:srgbClr val="000000"/>
                </a:solidFill>
              </a:rPr>
              <a:t>Proposition 1</a:t>
            </a:r>
            <a:r>
              <a:rPr lang="en-US" altLang="zh-CN" sz="1800" dirty="0" smtClean="0">
                <a:solidFill>
                  <a:srgbClr val="000000"/>
                </a:solidFill>
              </a:rPr>
              <a:t>. The relationship between            and                 is</a:t>
            </a:r>
            <a:endParaRPr lang="zh-CN" altLang="en-US" sz="1800" dirty="0">
              <a:solidFill>
                <a:srgbClr val="000000"/>
              </a:solidFill>
            </a:endParaRPr>
          </a:p>
        </p:txBody>
      </p:sp>
      <p:graphicFrame>
        <p:nvGraphicFramePr>
          <p:cNvPr id="215052" name="Object 12"/>
          <p:cNvGraphicFramePr>
            <a:graphicFrameLocks noChangeAspect="1"/>
          </p:cNvGraphicFramePr>
          <p:nvPr/>
        </p:nvGraphicFramePr>
        <p:xfrm>
          <a:off x="4675524" y="3581400"/>
          <a:ext cx="658812" cy="381000"/>
        </p:xfrm>
        <a:graphic>
          <a:graphicData uri="http://schemas.openxmlformats.org/presentationml/2006/ole">
            <mc:AlternateContent xmlns:mc="http://schemas.openxmlformats.org/markup-compatibility/2006">
              <mc:Choice xmlns:v="urn:schemas-microsoft-com:vml" Requires="v">
                <p:oleObj spid="_x0000_s215461" name="Equation" r:id="rId12" imgW="660113" imgH="380835" progId="Equation.DSMT4">
                  <p:embed/>
                </p:oleObj>
              </mc:Choice>
              <mc:Fallback>
                <p:oleObj name="Equation" r:id="rId12" imgW="660113" imgH="380835" progId="Equation.DSMT4">
                  <p:embed/>
                  <p:pic>
                    <p:nvPicPr>
                      <p:cNvPr id="0"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5524" y="3581400"/>
                        <a:ext cx="6588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3" name="Object 13"/>
          <p:cNvGraphicFramePr>
            <a:graphicFrameLocks noChangeAspect="1"/>
          </p:cNvGraphicFramePr>
          <p:nvPr/>
        </p:nvGraphicFramePr>
        <p:xfrm>
          <a:off x="5765800" y="3589020"/>
          <a:ext cx="976312" cy="381000"/>
        </p:xfrm>
        <a:graphic>
          <a:graphicData uri="http://schemas.openxmlformats.org/presentationml/2006/ole">
            <mc:AlternateContent xmlns:mc="http://schemas.openxmlformats.org/markup-compatibility/2006">
              <mc:Choice xmlns:v="urn:schemas-microsoft-com:vml" Requires="v">
                <p:oleObj spid="_x0000_s215462" name="Equation" r:id="rId14" imgW="977900" imgH="381000" progId="Equation.DSMT4">
                  <p:embed/>
                </p:oleObj>
              </mc:Choice>
              <mc:Fallback>
                <p:oleObj name="Equation" r:id="rId14" imgW="977900" imgH="381000" progId="Equation.DSMT4">
                  <p:embed/>
                  <p:pic>
                    <p:nvPicPr>
                      <p:cNvPr id="0" name="Picture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65800" y="3589020"/>
                        <a:ext cx="9763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457200" y="3886200"/>
          <a:ext cx="8229600" cy="800100"/>
        </p:xfrm>
        <a:graphic>
          <a:graphicData uri="http://schemas.openxmlformats.org/presentationml/2006/ole">
            <mc:AlternateContent xmlns:mc="http://schemas.openxmlformats.org/markup-compatibility/2006">
              <mc:Choice xmlns:v="urn:schemas-microsoft-com:vml" Requires="v">
                <p:oleObj spid="_x0000_s215463" name="Equation" r:id="rId16" imgW="8229600" imgH="800100" progId="Equation.DSMT4">
                  <p:embed/>
                </p:oleObj>
              </mc:Choice>
              <mc:Fallback>
                <p:oleObj name="Equation" r:id="rId16" imgW="8229600" imgH="800100" progId="Equation.DSMT4">
                  <p:embed/>
                  <p:pic>
                    <p:nvPicPr>
                      <p:cNvPr id="0" name="Picture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3886200"/>
                        <a:ext cx="82296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381000" y="4800600"/>
            <a:ext cx="8382000" cy="369332"/>
          </a:xfrm>
          <a:prstGeom prst="rect">
            <a:avLst/>
          </a:prstGeom>
          <a:noFill/>
        </p:spPr>
        <p:txBody>
          <a:bodyPr wrap="square" rtlCol="0">
            <a:spAutoFit/>
          </a:bodyPr>
          <a:lstStyle/>
          <a:p>
            <a:r>
              <a:rPr lang="en-US" altLang="zh-CN" sz="1800" b="1" dirty="0" smtClean="0">
                <a:solidFill>
                  <a:srgbClr val="000000"/>
                </a:solidFill>
              </a:rPr>
              <a:t>Corollary 1</a:t>
            </a:r>
            <a:r>
              <a:rPr lang="en-US" altLang="zh-CN" sz="1800" dirty="0" smtClean="0">
                <a:solidFill>
                  <a:srgbClr val="000000"/>
                </a:solidFill>
              </a:rPr>
              <a:t>. The relationship between           and                  is</a:t>
            </a:r>
            <a:endParaRPr lang="zh-CN" altLang="en-US" sz="1800" dirty="0">
              <a:solidFill>
                <a:srgbClr val="000000"/>
              </a:solidFill>
            </a:endParaRPr>
          </a:p>
        </p:txBody>
      </p:sp>
      <p:graphicFrame>
        <p:nvGraphicFramePr>
          <p:cNvPr id="26" name="Object 12"/>
          <p:cNvGraphicFramePr>
            <a:graphicFrameLocks noChangeAspect="1"/>
          </p:cNvGraphicFramePr>
          <p:nvPr/>
        </p:nvGraphicFramePr>
        <p:xfrm>
          <a:off x="4343400" y="4800600"/>
          <a:ext cx="658812" cy="381000"/>
        </p:xfrm>
        <a:graphic>
          <a:graphicData uri="http://schemas.openxmlformats.org/presentationml/2006/ole">
            <mc:AlternateContent xmlns:mc="http://schemas.openxmlformats.org/markup-compatibility/2006">
              <mc:Choice xmlns:v="urn:schemas-microsoft-com:vml" Requires="v">
                <p:oleObj spid="_x0000_s215464" name="Equation" r:id="rId18" imgW="660113" imgH="380835" progId="Equation.DSMT4">
                  <p:embed/>
                </p:oleObj>
              </mc:Choice>
              <mc:Fallback>
                <p:oleObj name="Equation" r:id="rId18" imgW="660113" imgH="380835" progId="Equation.DSMT4">
                  <p:embed/>
                  <p:pic>
                    <p:nvPicPr>
                      <p:cNvPr id="0" name="Picture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4800600"/>
                        <a:ext cx="6588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3"/>
          <p:cNvGraphicFramePr>
            <a:graphicFrameLocks noChangeAspect="1"/>
          </p:cNvGraphicFramePr>
          <p:nvPr>
            <p:extLst>
              <p:ext uri="{D42A27DB-BD31-4B8C-83A1-F6EECF244321}">
                <p14:modId xmlns:p14="http://schemas.microsoft.com/office/powerpoint/2010/main" val="1010518936"/>
              </p:ext>
            </p:extLst>
          </p:nvPr>
        </p:nvGraphicFramePr>
        <p:xfrm>
          <a:off x="5449887" y="4800600"/>
          <a:ext cx="1103313" cy="381000"/>
        </p:xfrm>
        <a:graphic>
          <a:graphicData uri="http://schemas.openxmlformats.org/presentationml/2006/ole">
            <mc:AlternateContent xmlns:mc="http://schemas.openxmlformats.org/markup-compatibility/2006">
              <mc:Choice xmlns:v="urn:schemas-microsoft-com:vml" Requires="v">
                <p:oleObj spid="_x0000_s215465" name="Equation" r:id="rId19" imgW="1104840" imgH="380880" progId="Equation.DSMT4">
                  <p:embed/>
                </p:oleObj>
              </mc:Choice>
              <mc:Fallback>
                <p:oleObj name="Equation" r:id="rId19" imgW="1104840" imgH="380880" progId="Equation.DSMT4">
                  <p:embed/>
                  <p:pic>
                    <p:nvPicPr>
                      <p:cNvPr id="0" name="Picture 41"/>
                      <p:cNvPicPr>
                        <a:picLocks noChangeAspect="1" noChangeArrowheads="1"/>
                      </p:cNvPicPr>
                      <p:nvPr/>
                    </p:nvPicPr>
                    <p:blipFill>
                      <a:blip r:embed="rId20"/>
                      <a:srcRect/>
                      <a:stretch>
                        <a:fillRect/>
                      </a:stretch>
                    </p:blipFill>
                    <p:spPr bwMode="auto">
                      <a:xfrm>
                        <a:off x="5449887" y="4800600"/>
                        <a:ext cx="11033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4"/>
          <p:cNvGraphicFramePr>
            <a:graphicFrameLocks noChangeAspect="1"/>
          </p:cNvGraphicFramePr>
          <p:nvPr>
            <p:extLst>
              <p:ext uri="{D42A27DB-BD31-4B8C-83A1-F6EECF244321}">
                <p14:modId xmlns:p14="http://schemas.microsoft.com/office/powerpoint/2010/main" val="2760611079"/>
              </p:ext>
            </p:extLst>
          </p:nvPr>
        </p:nvGraphicFramePr>
        <p:xfrm>
          <a:off x="107950" y="5105400"/>
          <a:ext cx="8978900" cy="800100"/>
        </p:xfrm>
        <a:graphic>
          <a:graphicData uri="http://schemas.openxmlformats.org/presentationml/2006/ole">
            <mc:AlternateContent xmlns:mc="http://schemas.openxmlformats.org/markup-compatibility/2006">
              <mc:Choice xmlns:v="urn:schemas-microsoft-com:vml" Requires="v">
                <p:oleObj spid="_x0000_s215466" name="Equation" r:id="rId21" imgW="8978900" imgH="800100" progId="Equation.DSMT4">
                  <p:embed/>
                </p:oleObj>
              </mc:Choice>
              <mc:Fallback>
                <p:oleObj name="Equation" r:id="rId21" imgW="8978900" imgH="800100" progId="Equation.DSMT4">
                  <p:embed/>
                  <p:pic>
                    <p:nvPicPr>
                      <p:cNvPr id="0" name="Picture 4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7950" y="5105400"/>
                        <a:ext cx="89789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1"/>
          <p:cNvSpPr txBox="1">
            <a:spLocks noChangeArrowheads="1"/>
          </p:cNvSpPr>
          <p:nvPr/>
        </p:nvSpPr>
        <p:spPr bwMode="auto">
          <a:xfrm>
            <a:off x="457200" y="5986780"/>
            <a:ext cx="8305800"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r>
              <a:rPr lang="en-US" altLang="zh-CN" sz="2000" dirty="0" smtClean="0">
                <a:solidFill>
                  <a:srgbClr val="FFFF00"/>
                </a:solidFill>
              </a:rPr>
              <a:t>After            has been estimated,                can be predicted accordingly</a:t>
            </a:r>
          </a:p>
        </p:txBody>
      </p:sp>
      <p:graphicFrame>
        <p:nvGraphicFramePr>
          <p:cNvPr id="215059" name="Object 19"/>
          <p:cNvGraphicFramePr>
            <a:graphicFrameLocks noChangeAspect="1"/>
          </p:cNvGraphicFramePr>
          <p:nvPr/>
        </p:nvGraphicFramePr>
        <p:xfrm>
          <a:off x="1143000" y="6002020"/>
          <a:ext cx="658812" cy="381000"/>
        </p:xfrm>
        <a:graphic>
          <a:graphicData uri="http://schemas.openxmlformats.org/presentationml/2006/ole">
            <mc:AlternateContent xmlns:mc="http://schemas.openxmlformats.org/markup-compatibility/2006">
              <mc:Choice xmlns:v="urn:schemas-microsoft-com:vml" Requires="v">
                <p:oleObj spid="_x0000_s215467" name="Equation" r:id="rId23" imgW="660113" imgH="380835" progId="Equation.DSMT4">
                  <p:embed/>
                </p:oleObj>
              </mc:Choice>
              <mc:Fallback>
                <p:oleObj name="Equation" r:id="rId23" imgW="660113" imgH="380835" progId="Equation.DSMT4">
                  <p:embed/>
                  <p:pic>
                    <p:nvPicPr>
                      <p:cNvPr id="0" name="Picture 4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43000" y="6002020"/>
                        <a:ext cx="6588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60" name="Object 20"/>
          <p:cNvGraphicFramePr>
            <a:graphicFrameLocks noChangeAspect="1"/>
          </p:cNvGraphicFramePr>
          <p:nvPr/>
        </p:nvGraphicFramePr>
        <p:xfrm>
          <a:off x="4231192" y="6029848"/>
          <a:ext cx="1003300" cy="381000"/>
        </p:xfrm>
        <a:graphic>
          <a:graphicData uri="http://schemas.openxmlformats.org/presentationml/2006/ole">
            <mc:AlternateContent xmlns:mc="http://schemas.openxmlformats.org/markup-compatibility/2006">
              <mc:Choice xmlns:v="urn:schemas-microsoft-com:vml" Requires="v">
                <p:oleObj spid="_x0000_s215468" name="Equation" r:id="rId25" imgW="1002865" imgH="380835" progId="Equation.DSMT4">
                  <p:embed/>
                </p:oleObj>
              </mc:Choice>
              <mc:Fallback>
                <p:oleObj name="Equation" r:id="rId25" imgW="1002865" imgH="380835" progId="Equation.DSMT4">
                  <p:embed/>
                  <p:pic>
                    <p:nvPicPr>
                      <p:cNvPr id="0" name="Picture 4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31192" y="6029848"/>
                        <a:ext cx="1003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9850" y="1143000"/>
            <a:ext cx="8921750" cy="5105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Observations</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Consider the triangle with </a:t>
            </a:r>
            <a:r>
              <a:rPr lang="en-US" altLang="zh-CN" sz="1800" kern="0" dirty="0" smtClean="0">
                <a:solidFill>
                  <a:srgbClr val="00B050"/>
                </a:solidFill>
                <a:latin typeface="+mn-lt"/>
                <a:sym typeface="Wingdings" pitchFamily="2" charset="2"/>
              </a:rPr>
              <a:t>green</a:t>
            </a:r>
            <a:r>
              <a:rPr lang="en-US" altLang="zh-CN" sz="1800" kern="0" dirty="0" smtClean="0">
                <a:solidFill>
                  <a:srgbClr val="000000"/>
                </a:solidFill>
                <a:latin typeface="+mn-lt"/>
                <a:sym typeface="Wingdings" pitchFamily="2" charset="2"/>
              </a:rPr>
              <a:t> lines and utilize the law of sine</a:t>
            </a:r>
          </a:p>
          <a:p>
            <a:pPr marL="742950" lvl="1" indent="-285750" eaLnBrk="1" hangingPunct="1">
              <a:spcBef>
                <a:spcPct val="20000"/>
              </a:spcBef>
              <a:buClr>
                <a:srgbClr val="000000"/>
              </a:buClr>
              <a:buFontTx/>
              <a:buChar char="–"/>
              <a:defRPr/>
            </a:pPr>
            <a:endParaRPr lang="en-US" altLang="zh-CN" sz="18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1800" kern="0" dirty="0" smtClean="0">
              <a:solidFill>
                <a:srgbClr val="000000"/>
              </a:solidFill>
              <a:latin typeface="+mn-lt"/>
              <a:sym typeface="Wingdings" pitchFamily="2" charset="2"/>
            </a:endParaRPr>
          </a:p>
          <a:p>
            <a:pPr marL="742950" lvl="1" indent="-285750" eaLnBrk="1" hangingPunct="1">
              <a:spcBef>
                <a:spcPct val="20000"/>
              </a:spcBef>
              <a:buClr>
                <a:srgbClr val="000000"/>
              </a:buClr>
              <a:defRPr/>
            </a:pPr>
            <a:endParaRPr lang="en-US" altLang="zh-CN" sz="18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Consider the triangle with </a:t>
            </a:r>
            <a:r>
              <a:rPr lang="en-US" altLang="zh-CN" sz="1800" kern="0" dirty="0" smtClean="0">
                <a:solidFill>
                  <a:srgbClr val="FF0000"/>
                </a:solidFill>
                <a:latin typeface="+mn-lt"/>
                <a:sym typeface="Wingdings" pitchFamily="2" charset="2"/>
              </a:rPr>
              <a:t>red</a:t>
            </a:r>
            <a:r>
              <a:rPr lang="en-US" altLang="zh-CN" sz="1800" kern="0" dirty="0" smtClean="0">
                <a:solidFill>
                  <a:srgbClr val="000000"/>
                </a:solidFill>
                <a:latin typeface="+mn-lt"/>
                <a:sym typeface="Wingdings" pitchFamily="2" charset="2"/>
              </a:rPr>
              <a:t> lines and utilize the law of sine</a:t>
            </a:r>
          </a:p>
        </p:txBody>
      </p:sp>
      <p:sp>
        <p:nvSpPr>
          <p:cNvPr id="5" name="标题 1"/>
          <p:cNvSpPr>
            <a:spLocks noGrp="1"/>
          </p:cNvSpPr>
          <p:nvPr>
            <p:ph type="title"/>
          </p:nvPr>
        </p:nvSpPr>
        <p:spPr>
          <a:xfrm>
            <a:off x="152400" y="228600"/>
            <a:ext cx="8763000" cy="685800"/>
          </a:xfrm>
        </p:spPr>
        <p:txBody>
          <a:bodyPr/>
          <a:lstStyle/>
          <a:p>
            <a:r>
              <a:rPr lang="en-US" altLang="zh-CN" dirty="0" smtClean="0"/>
              <a:t>How to estimate the motion state?</a:t>
            </a:r>
            <a:endParaRPr lang="zh-CN" altLang="en-US" dirty="0"/>
          </a:p>
        </p:txBody>
      </p:sp>
      <p:graphicFrame>
        <p:nvGraphicFramePr>
          <p:cNvPr id="235521" name="Object 1"/>
          <p:cNvGraphicFramePr>
            <a:graphicFrameLocks noChangeAspect="1"/>
          </p:cNvGraphicFramePr>
          <p:nvPr>
            <p:extLst>
              <p:ext uri="{D42A27DB-BD31-4B8C-83A1-F6EECF244321}">
                <p14:modId xmlns:p14="http://schemas.microsoft.com/office/powerpoint/2010/main" val="3086271377"/>
              </p:ext>
            </p:extLst>
          </p:nvPr>
        </p:nvGraphicFramePr>
        <p:xfrm>
          <a:off x="2346325" y="3886200"/>
          <a:ext cx="4435475" cy="2721442"/>
        </p:xfrm>
        <a:graphic>
          <a:graphicData uri="http://schemas.openxmlformats.org/presentationml/2006/ole">
            <mc:AlternateContent xmlns:mc="http://schemas.openxmlformats.org/markup-compatibility/2006">
              <mc:Choice xmlns:v="urn:schemas-microsoft-com:vml" Requires="v">
                <p:oleObj spid="_x0000_s235625" name="Visio" r:id="rId4" imgW="2944624" imgH="1806930" progId="Visio.Drawing.11">
                  <p:embed/>
                </p:oleObj>
              </mc:Choice>
              <mc:Fallback>
                <p:oleObj name="Visio" r:id="rId4" imgW="2944624" imgH="1806930" progId="Visio.Drawing.11">
                  <p:embed/>
                  <p:pic>
                    <p:nvPicPr>
                      <p:cNvPr id="0" name="Picture 9"/>
                      <p:cNvPicPr>
                        <a:picLocks noChangeAspect="1" noChangeArrowheads="1"/>
                      </p:cNvPicPr>
                      <p:nvPr/>
                    </p:nvPicPr>
                    <p:blipFill>
                      <a:blip r:embed="rId5"/>
                      <a:srcRect/>
                      <a:stretch>
                        <a:fillRect/>
                      </a:stretch>
                    </p:blipFill>
                    <p:spPr bwMode="auto">
                      <a:xfrm>
                        <a:off x="2346325" y="3886200"/>
                        <a:ext cx="4435475" cy="2721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23" name="Object 3"/>
          <p:cNvGraphicFramePr>
            <a:graphicFrameLocks noChangeAspect="1"/>
          </p:cNvGraphicFramePr>
          <p:nvPr>
            <p:extLst>
              <p:ext uri="{D42A27DB-BD31-4B8C-83A1-F6EECF244321}">
                <p14:modId xmlns:p14="http://schemas.microsoft.com/office/powerpoint/2010/main" val="3245938100"/>
              </p:ext>
            </p:extLst>
          </p:nvPr>
        </p:nvGraphicFramePr>
        <p:xfrm>
          <a:off x="287338" y="2082800"/>
          <a:ext cx="8513762" cy="508000"/>
        </p:xfrm>
        <a:graphic>
          <a:graphicData uri="http://schemas.openxmlformats.org/presentationml/2006/ole">
            <mc:AlternateContent xmlns:mc="http://schemas.openxmlformats.org/markup-compatibility/2006">
              <mc:Choice xmlns:v="urn:schemas-microsoft-com:vml" Requires="v">
                <p:oleObj spid="_x0000_s235626" name="Equation" r:id="rId6" imgW="8509000" imgH="508000" progId="Equation.DSMT4">
                  <p:embed/>
                </p:oleObj>
              </mc:Choice>
              <mc:Fallback>
                <p:oleObj name="Equation" r:id="rId6" imgW="8509000" imgH="50800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38" y="2082800"/>
                        <a:ext cx="851376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25" name="Object 5"/>
          <p:cNvGraphicFramePr>
            <a:graphicFrameLocks noChangeAspect="1"/>
          </p:cNvGraphicFramePr>
          <p:nvPr>
            <p:extLst>
              <p:ext uri="{D42A27DB-BD31-4B8C-83A1-F6EECF244321}">
                <p14:modId xmlns:p14="http://schemas.microsoft.com/office/powerpoint/2010/main" val="894374850"/>
              </p:ext>
            </p:extLst>
          </p:nvPr>
        </p:nvGraphicFramePr>
        <p:xfrm>
          <a:off x="201613" y="3302000"/>
          <a:ext cx="8713787" cy="508000"/>
        </p:xfrm>
        <a:graphic>
          <a:graphicData uri="http://schemas.openxmlformats.org/presentationml/2006/ole">
            <mc:AlternateContent xmlns:mc="http://schemas.openxmlformats.org/markup-compatibility/2006">
              <mc:Choice xmlns:v="urn:schemas-microsoft-com:vml" Requires="v">
                <p:oleObj spid="_x0000_s235627" name="Equation" r:id="rId8" imgW="8699400" imgH="507960" progId="Equation.DSMT4">
                  <p:embed/>
                </p:oleObj>
              </mc:Choice>
              <mc:Fallback>
                <p:oleObj name="Equation" r:id="rId8" imgW="8699400" imgH="507960" progId="Equation.DSMT4">
                  <p:embed/>
                  <p:pic>
                    <p:nvPicPr>
                      <p:cNvPr id="0" name="Picture 11"/>
                      <p:cNvPicPr>
                        <a:picLocks noChangeAspect="1" noChangeArrowheads="1"/>
                      </p:cNvPicPr>
                      <p:nvPr/>
                    </p:nvPicPr>
                    <p:blipFill>
                      <a:blip r:embed="rId9"/>
                      <a:srcRect/>
                      <a:stretch>
                        <a:fillRect/>
                      </a:stretch>
                    </p:blipFill>
                    <p:spPr bwMode="auto">
                      <a:xfrm>
                        <a:off x="201613" y="3302000"/>
                        <a:ext cx="8713787"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13</a:t>
            </a:fld>
            <a:endParaRPr lang="en-US" altLang="zh-CN"/>
          </a:p>
        </p:txBody>
      </p:sp>
      <p:sp>
        <p:nvSpPr>
          <p:cNvPr id="10" name="标题 1"/>
          <p:cNvSpPr>
            <a:spLocks noGrp="1"/>
          </p:cNvSpPr>
          <p:nvPr>
            <p:ph type="title"/>
          </p:nvPr>
        </p:nvSpPr>
        <p:spPr>
          <a:xfrm>
            <a:off x="152400" y="228600"/>
            <a:ext cx="8763000" cy="685800"/>
          </a:xfrm>
        </p:spPr>
        <p:txBody>
          <a:bodyPr/>
          <a:lstStyle/>
          <a:p>
            <a:r>
              <a:rPr lang="en-US" altLang="zh-CN" dirty="0" smtClean="0"/>
              <a:t>How to estimate the motion state?</a:t>
            </a:r>
            <a:endParaRPr lang="zh-CN" altLang="en-US" dirty="0"/>
          </a:p>
        </p:txBody>
      </p:sp>
      <p:sp>
        <p:nvSpPr>
          <p:cNvPr id="11" name="Rectangle 3"/>
          <p:cNvSpPr txBox="1">
            <a:spLocks noChangeArrowheads="1"/>
          </p:cNvSpPr>
          <p:nvPr/>
        </p:nvSpPr>
        <p:spPr bwMode="auto">
          <a:xfrm>
            <a:off x="69850" y="1143000"/>
            <a:ext cx="8921750" cy="5105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Solutions</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Estimate          ,              , and               by regular channel estimation</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Use the observations</a:t>
            </a:r>
          </a:p>
          <a:p>
            <a:pPr marL="742950" lvl="1" indent="-285750" eaLnBrk="1" hangingPunct="1">
              <a:spcBef>
                <a:spcPct val="20000"/>
              </a:spcBef>
              <a:buClr>
                <a:srgbClr val="000000"/>
              </a:buClr>
              <a:buFontTx/>
              <a:buChar char="–"/>
              <a:defRPr/>
            </a:pPr>
            <a:endParaRPr lang="en-US" altLang="zh-CN" sz="1800" kern="0" dirty="0" smtClean="0">
              <a:solidFill>
                <a:srgbClr val="000000"/>
              </a:solidFill>
              <a:sym typeface="Wingdings" pitchFamily="2" charset="2"/>
            </a:endParaRPr>
          </a:p>
          <a:p>
            <a:pPr marL="742950" lvl="1" indent="-285750" eaLnBrk="1" hangingPunct="1">
              <a:spcBef>
                <a:spcPct val="20000"/>
              </a:spcBef>
              <a:buClr>
                <a:srgbClr val="000000"/>
              </a:buClr>
              <a:buFontTx/>
              <a:buChar char="–"/>
              <a:defRPr/>
            </a:pPr>
            <a:endParaRPr lang="en-US" altLang="zh-CN" sz="1800" kern="0" dirty="0" smtClean="0">
              <a:solidFill>
                <a:srgbClr val="000000"/>
              </a:solidFill>
              <a:sym typeface="Wingdings" pitchFamily="2" charset="2"/>
            </a:endParaRPr>
          </a:p>
          <a:p>
            <a:pPr marL="742950" lvl="1" indent="-285750" eaLnBrk="1" hangingPunct="1">
              <a:spcBef>
                <a:spcPts val="3000"/>
              </a:spcBef>
              <a:buClr>
                <a:srgbClr val="000000"/>
              </a:buClr>
              <a:defRPr/>
            </a:pPr>
            <a:r>
              <a:rPr lang="en-US" altLang="zh-CN" sz="1800" kern="0" dirty="0" smtClean="0">
                <a:solidFill>
                  <a:srgbClr val="000000"/>
                </a:solidFill>
                <a:sym typeface="Wingdings" pitchFamily="2" charset="2"/>
              </a:rPr>
              <a:t>     where </a:t>
            </a:r>
            <a:endParaRPr lang="en-US" altLang="zh-CN" sz="18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The motion state at time </a:t>
            </a:r>
            <a:r>
              <a:rPr lang="en-US" altLang="zh-CN" sz="1800" i="1" kern="0" dirty="0" smtClean="0">
                <a:solidFill>
                  <a:srgbClr val="000000"/>
                </a:solidFill>
                <a:latin typeface="Times New Roman" pitchFamily="18" charset="0"/>
                <a:cs typeface="Times New Roman" pitchFamily="18" charset="0"/>
                <a:sym typeface="Wingdings" pitchFamily="2" charset="2"/>
              </a:rPr>
              <a:t>t</a:t>
            </a:r>
            <a:r>
              <a:rPr lang="en-US" altLang="zh-CN" sz="1800" kern="0" dirty="0" smtClean="0">
                <a:solidFill>
                  <a:srgbClr val="000000"/>
                </a:solidFill>
                <a:latin typeface="+mn-lt"/>
                <a:sym typeface="Wingdings" pitchFamily="2" charset="2"/>
              </a:rPr>
              <a:t> can be estimated as </a:t>
            </a:r>
          </a:p>
          <a:p>
            <a:pPr marL="742950" lvl="1" indent="-285750" eaLnBrk="1" hangingPunct="1">
              <a:spcBef>
                <a:spcPts val="3000"/>
              </a:spcBef>
              <a:buClr>
                <a:srgbClr val="000000"/>
              </a:buClr>
              <a:defRPr/>
            </a:pPr>
            <a:endParaRPr lang="en-US" altLang="zh-CN" sz="1800" kern="0" dirty="0" smtClean="0">
              <a:solidFill>
                <a:srgbClr val="000000"/>
              </a:solidFill>
              <a:latin typeface="+mn-lt"/>
              <a:sym typeface="Wingdings" pitchFamily="2" charset="2"/>
            </a:endParaRPr>
          </a:p>
        </p:txBody>
      </p:sp>
      <p:sp>
        <p:nvSpPr>
          <p:cNvPr id="2334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476" name="Object 4"/>
          <p:cNvGraphicFramePr>
            <a:graphicFrameLocks noChangeAspect="1"/>
          </p:cNvGraphicFramePr>
          <p:nvPr/>
        </p:nvGraphicFramePr>
        <p:xfrm>
          <a:off x="1881188" y="1577975"/>
          <a:ext cx="501650" cy="338138"/>
        </p:xfrm>
        <a:graphic>
          <a:graphicData uri="http://schemas.openxmlformats.org/presentationml/2006/ole">
            <mc:AlternateContent xmlns:mc="http://schemas.openxmlformats.org/markup-compatibility/2006">
              <mc:Choice xmlns:v="urn:schemas-microsoft-com:vml" Requires="v">
                <p:oleObj spid="_x0000_s233825" name="Equation" r:id="rId4" imgW="507780" imgH="342751" progId="Equation.DSMT4">
                  <p:embed/>
                </p:oleObj>
              </mc:Choice>
              <mc:Fallback>
                <p:oleObj name="Equation" r:id="rId4" imgW="507780" imgH="342751" progId="Equation.DSMT4">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1188" y="1577975"/>
                        <a:ext cx="501650"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78" name="Object 6"/>
          <p:cNvGraphicFramePr>
            <a:graphicFrameLocks noChangeAspect="1"/>
          </p:cNvGraphicFramePr>
          <p:nvPr/>
        </p:nvGraphicFramePr>
        <p:xfrm>
          <a:off x="2552700" y="1577975"/>
          <a:ext cx="776288" cy="338138"/>
        </p:xfrm>
        <a:graphic>
          <a:graphicData uri="http://schemas.openxmlformats.org/presentationml/2006/ole">
            <mc:AlternateContent xmlns:mc="http://schemas.openxmlformats.org/markup-compatibility/2006">
              <mc:Choice xmlns:v="urn:schemas-microsoft-com:vml" Requires="v">
                <p:oleObj spid="_x0000_s233826" name="Equation" r:id="rId6" imgW="787058" imgH="342751" progId="Equation.DSMT4">
                  <p:embed/>
                </p:oleObj>
              </mc:Choice>
              <mc:Fallback>
                <p:oleObj name="Equation" r:id="rId6" imgW="787058" imgH="342751" progId="Equation.DSMT4">
                  <p:embed/>
                  <p:pic>
                    <p:nvPicPr>
                      <p:cNvPr id="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700" y="1577975"/>
                        <a:ext cx="776288"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79" name="Object 7"/>
          <p:cNvGraphicFramePr>
            <a:graphicFrameLocks noChangeAspect="1"/>
          </p:cNvGraphicFramePr>
          <p:nvPr/>
        </p:nvGraphicFramePr>
        <p:xfrm>
          <a:off x="3951288" y="1576388"/>
          <a:ext cx="828675" cy="338137"/>
        </p:xfrm>
        <a:graphic>
          <a:graphicData uri="http://schemas.openxmlformats.org/presentationml/2006/ole">
            <mc:AlternateContent xmlns:mc="http://schemas.openxmlformats.org/markup-compatibility/2006">
              <mc:Choice xmlns:v="urn:schemas-microsoft-com:vml" Requires="v">
                <p:oleObj spid="_x0000_s233827" name="Equation" r:id="rId8" imgW="837836" imgH="342751" progId="Equation.DSMT4">
                  <p:embed/>
                </p:oleObj>
              </mc:Choice>
              <mc:Fallback>
                <p:oleObj name="Equation" r:id="rId8" imgW="837836" imgH="342751" progId="Equation.DSMT4">
                  <p:embed/>
                  <p:pic>
                    <p:nvPicPr>
                      <p:cNvPr id="0"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1288" y="1576388"/>
                        <a:ext cx="828675"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4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34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34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484" name="Object 12"/>
          <p:cNvGraphicFramePr>
            <a:graphicFrameLocks noChangeAspect="1"/>
          </p:cNvGraphicFramePr>
          <p:nvPr/>
        </p:nvGraphicFramePr>
        <p:xfrm>
          <a:off x="1358900" y="2298700"/>
          <a:ext cx="6459538" cy="749300"/>
        </p:xfrm>
        <a:graphic>
          <a:graphicData uri="http://schemas.openxmlformats.org/presentationml/2006/ole">
            <mc:AlternateContent xmlns:mc="http://schemas.openxmlformats.org/markup-compatibility/2006">
              <mc:Choice xmlns:v="urn:schemas-microsoft-com:vml" Requires="v">
                <p:oleObj spid="_x0000_s233828" name="Equation" r:id="rId10" imgW="6451560" imgH="749160" progId="Equation.DSMT4">
                  <p:embed/>
                </p:oleObj>
              </mc:Choice>
              <mc:Fallback>
                <p:oleObj name="Equation" r:id="rId10" imgW="6451560" imgH="749160" progId="Equation.DSMT4">
                  <p:embed/>
                  <p:pic>
                    <p:nvPicPr>
                      <p:cNvPr id="0"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8900" y="2298700"/>
                        <a:ext cx="6459538"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nvGraphicFramePr>
        <p:xfrm>
          <a:off x="1600200" y="3163888"/>
          <a:ext cx="5270500" cy="393700"/>
        </p:xfrm>
        <a:graphic>
          <a:graphicData uri="http://schemas.openxmlformats.org/presentationml/2006/ole">
            <mc:AlternateContent xmlns:mc="http://schemas.openxmlformats.org/markup-compatibility/2006">
              <mc:Choice xmlns:v="urn:schemas-microsoft-com:vml" Requires="v">
                <p:oleObj spid="_x0000_s233829" name="Equation" r:id="rId12" imgW="5270400" imgH="393480" progId="Equation.DSMT4">
                  <p:embed/>
                </p:oleObj>
              </mc:Choice>
              <mc:Fallback>
                <p:oleObj name="Equation" r:id="rId12" imgW="5270400" imgH="393480" progId="Equation.DSMT4">
                  <p:embed/>
                  <p:pic>
                    <p:nvPicPr>
                      <p:cNvPr id="0"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0200" y="3163888"/>
                        <a:ext cx="5270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4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 name="Rectangle 3"/>
          <p:cNvSpPr txBox="1">
            <a:spLocks noChangeArrowheads="1"/>
          </p:cNvSpPr>
          <p:nvPr/>
        </p:nvSpPr>
        <p:spPr bwMode="auto">
          <a:xfrm>
            <a:off x="69850" y="3886200"/>
            <a:ext cx="8921750" cy="5105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One step prediction</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Why </a:t>
            </a:r>
            <a:r>
              <a:rPr lang="en-US" altLang="zh-CN" sz="1800" kern="0" dirty="0" smtClean="0">
                <a:solidFill>
                  <a:srgbClr val="FF0000"/>
                </a:solidFill>
                <a:latin typeface="+mn-lt"/>
                <a:sym typeface="Wingdings" pitchFamily="2" charset="2"/>
              </a:rPr>
              <a:t>one step</a:t>
            </a:r>
            <a:r>
              <a:rPr lang="en-US" altLang="zh-CN" sz="1800" kern="0" dirty="0" smtClean="0">
                <a:solidFill>
                  <a:srgbClr val="000000"/>
                </a:solidFill>
                <a:latin typeface="+mn-lt"/>
                <a:sym typeface="Wingdings" pitchFamily="2" charset="2"/>
              </a:rPr>
              <a:t> ?</a:t>
            </a:r>
          </a:p>
          <a:p>
            <a:pPr marL="720000" lvl="1" eaLnBrk="1" hangingPunct="1">
              <a:spcBef>
                <a:spcPct val="20000"/>
              </a:spcBef>
              <a:buClr>
                <a:srgbClr val="000000"/>
              </a:buClr>
              <a:buFont typeface="Wingdings" pitchFamily="2" charset="2"/>
              <a:buChar char="Ø"/>
              <a:defRPr/>
            </a:pPr>
            <a:r>
              <a:rPr lang="en-US" altLang="zh-CN" sz="1800" kern="0" dirty="0" smtClean="0">
                <a:solidFill>
                  <a:srgbClr val="000000"/>
                </a:solidFill>
                <a:latin typeface="+mn-lt"/>
                <a:sym typeface="Wingdings" pitchFamily="2" charset="2"/>
              </a:rPr>
              <a:t>          ,             , and              may be not accurate enough</a:t>
            </a:r>
          </a:p>
          <a:p>
            <a:pPr marL="720000" lvl="1" eaLnBrk="1" hangingPunct="1">
              <a:spcBef>
                <a:spcPct val="20000"/>
              </a:spcBef>
              <a:buClr>
                <a:srgbClr val="000000"/>
              </a:buClr>
              <a:buFont typeface="Wingdings" pitchFamily="2" charset="2"/>
              <a:buChar char="Ø"/>
              <a:defRPr/>
            </a:pPr>
            <a:r>
              <a:rPr lang="en-US" altLang="zh-CN" sz="1800" kern="0" dirty="0" smtClean="0">
                <a:solidFill>
                  <a:srgbClr val="000000"/>
                </a:solidFill>
                <a:latin typeface="+mn-lt"/>
                <a:sym typeface="Wingdings" pitchFamily="2" charset="2"/>
              </a:rPr>
              <a:t>  A miss is as good as a mile </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According to </a:t>
            </a:r>
            <a:r>
              <a:rPr lang="en-US" altLang="zh-CN" sz="1800" kern="0" dirty="0" smtClean="0">
                <a:solidFill>
                  <a:srgbClr val="FF0000"/>
                </a:solidFill>
                <a:latin typeface="+mn-lt"/>
                <a:sym typeface="Wingdings" pitchFamily="2" charset="2"/>
              </a:rPr>
              <a:t>Proposition 1</a:t>
            </a:r>
          </a:p>
        </p:txBody>
      </p:sp>
      <p:graphicFrame>
        <p:nvGraphicFramePr>
          <p:cNvPr id="233490" name="Object 18"/>
          <p:cNvGraphicFramePr>
            <a:graphicFrameLocks noChangeAspect="1"/>
          </p:cNvGraphicFramePr>
          <p:nvPr/>
        </p:nvGraphicFramePr>
        <p:xfrm>
          <a:off x="5669280" y="3465008"/>
          <a:ext cx="2522537" cy="431800"/>
        </p:xfrm>
        <a:graphic>
          <a:graphicData uri="http://schemas.openxmlformats.org/presentationml/2006/ole">
            <mc:AlternateContent xmlns:mc="http://schemas.openxmlformats.org/markup-compatibility/2006">
              <mc:Choice xmlns:v="urn:schemas-microsoft-com:vml" Requires="v">
                <p:oleObj spid="_x0000_s233830" name="Equation" r:id="rId14" imgW="2527300" imgH="431800" progId="Equation.DSMT4">
                  <p:embed/>
                </p:oleObj>
              </mc:Choice>
              <mc:Fallback>
                <p:oleObj name="Equation" r:id="rId14" imgW="2527300" imgH="431800" progId="Equation.DSMT4">
                  <p:embed/>
                  <p:pic>
                    <p:nvPicPr>
                      <p:cNvPr id="0" name="Picture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69280" y="3465008"/>
                        <a:ext cx="25225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91" name="Object 19"/>
          <p:cNvGraphicFramePr>
            <a:graphicFrameLocks noChangeAspect="1"/>
          </p:cNvGraphicFramePr>
          <p:nvPr/>
        </p:nvGraphicFramePr>
        <p:xfrm>
          <a:off x="1153048" y="4638152"/>
          <a:ext cx="501650" cy="338138"/>
        </p:xfrm>
        <a:graphic>
          <a:graphicData uri="http://schemas.openxmlformats.org/presentationml/2006/ole">
            <mc:AlternateContent xmlns:mc="http://schemas.openxmlformats.org/markup-compatibility/2006">
              <mc:Choice xmlns:v="urn:schemas-microsoft-com:vml" Requires="v">
                <p:oleObj spid="_x0000_s233831" name="Equation" r:id="rId16" imgW="507780" imgH="342751" progId="Equation.DSMT4">
                  <p:embed/>
                </p:oleObj>
              </mc:Choice>
              <mc:Fallback>
                <p:oleObj name="Equation" r:id="rId16" imgW="507780" imgH="342751" progId="Equation.DSMT4">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3048" y="4638152"/>
                        <a:ext cx="501650"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92" name="Object 20"/>
          <p:cNvGraphicFramePr>
            <a:graphicFrameLocks noChangeAspect="1"/>
          </p:cNvGraphicFramePr>
          <p:nvPr/>
        </p:nvGraphicFramePr>
        <p:xfrm>
          <a:off x="1808704" y="4638152"/>
          <a:ext cx="776288" cy="338138"/>
        </p:xfrm>
        <a:graphic>
          <a:graphicData uri="http://schemas.openxmlformats.org/presentationml/2006/ole">
            <mc:AlternateContent xmlns:mc="http://schemas.openxmlformats.org/markup-compatibility/2006">
              <mc:Choice xmlns:v="urn:schemas-microsoft-com:vml" Requires="v">
                <p:oleObj spid="_x0000_s233832" name="Equation" r:id="rId17" imgW="787058" imgH="342751" progId="Equation.DSMT4">
                  <p:embed/>
                </p:oleObj>
              </mc:Choice>
              <mc:Fallback>
                <p:oleObj name="Equation" r:id="rId17" imgW="787058" imgH="342751" progId="Equation.DSMT4">
                  <p:embed/>
                  <p:pic>
                    <p:nvPicPr>
                      <p:cNvPr id="0" name="Picture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08704" y="4638152"/>
                        <a:ext cx="776288"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93" name="Object 21"/>
          <p:cNvGraphicFramePr>
            <a:graphicFrameLocks noChangeAspect="1"/>
          </p:cNvGraphicFramePr>
          <p:nvPr/>
        </p:nvGraphicFramePr>
        <p:xfrm>
          <a:off x="3124200" y="4632288"/>
          <a:ext cx="828675" cy="338137"/>
        </p:xfrm>
        <a:graphic>
          <a:graphicData uri="http://schemas.openxmlformats.org/presentationml/2006/ole">
            <mc:AlternateContent xmlns:mc="http://schemas.openxmlformats.org/markup-compatibility/2006">
              <mc:Choice xmlns:v="urn:schemas-microsoft-com:vml" Requires="v">
                <p:oleObj spid="_x0000_s233833" name="Equation" r:id="rId19" imgW="837836" imgH="342751" progId="Equation.DSMT4">
                  <p:embed/>
                </p:oleObj>
              </mc:Choice>
              <mc:Fallback>
                <p:oleObj name="Equation" r:id="rId19" imgW="837836" imgH="342751" progId="Equation.DSMT4">
                  <p:embed/>
                  <p:pic>
                    <p:nvPicPr>
                      <p:cNvPr id="0" name="Picture 4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24200" y="4632288"/>
                        <a:ext cx="828675"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对象 30"/>
          <p:cNvGraphicFramePr>
            <a:graphicFrameLocks noChangeAspect="1"/>
          </p:cNvGraphicFramePr>
          <p:nvPr/>
        </p:nvGraphicFramePr>
        <p:xfrm>
          <a:off x="2476500" y="5651500"/>
          <a:ext cx="4241800" cy="800100"/>
        </p:xfrm>
        <a:graphic>
          <a:graphicData uri="http://schemas.openxmlformats.org/presentationml/2006/ole">
            <mc:AlternateContent xmlns:mc="http://schemas.openxmlformats.org/markup-compatibility/2006">
              <mc:Choice xmlns:v="urn:schemas-microsoft-com:vml" Requires="v">
                <p:oleObj spid="_x0000_s233834" name="Equation" r:id="rId21" imgW="4241800" imgH="800100" progId="Equation.DSMT4">
                  <p:embed/>
                </p:oleObj>
              </mc:Choice>
              <mc:Fallback>
                <p:oleObj name="Equation" r:id="rId21" imgW="4241800" imgH="800100" progId="Equation.DSMT4">
                  <p:embed/>
                  <p:pic>
                    <p:nvPicPr>
                      <p:cNvPr id="0" name="Picture 4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76500" y="5651500"/>
                        <a:ext cx="42418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152400" y="3352800"/>
            <a:ext cx="8839200" cy="2743200"/>
          </a:xfrm>
          <a:prstGeom prst="roundRect">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7" name="Rectangle 3"/>
          <p:cNvSpPr txBox="1">
            <a:spLocks noChangeArrowheads="1"/>
          </p:cNvSpPr>
          <p:nvPr/>
        </p:nvSpPr>
        <p:spPr bwMode="auto">
          <a:xfrm>
            <a:off x="69850" y="1295400"/>
            <a:ext cx="8921750" cy="838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After             has been predicted </a:t>
            </a:r>
          </a:p>
          <a:p>
            <a:pPr marL="742950" lvl="1" indent="-285750" eaLnBrk="1" hangingPunct="1">
              <a:lnSpc>
                <a:spcPct val="150000"/>
              </a:lnSpc>
              <a:spcBef>
                <a:spcPct val="20000"/>
              </a:spcBef>
              <a:buClr>
                <a:srgbClr val="000000"/>
              </a:buClr>
              <a:buFontTx/>
              <a:buChar char="–"/>
              <a:defRPr/>
            </a:pPr>
            <a:r>
              <a:rPr lang="en-US" altLang="zh-CN" sz="1800" kern="0" dirty="0" smtClean="0">
                <a:solidFill>
                  <a:srgbClr val="000000"/>
                </a:solidFill>
                <a:latin typeface="+mn-lt"/>
                <a:sym typeface="Wingdings" pitchFamily="2" charset="2"/>
              </a:rPr>
              <a:t>Use               to obtain the </a:t>
            </a:r>
            <a:r>
              <a:rPr lang="en-US" altLang="zh-CN" sz="1800" b="1" kern="0" dirty="0" smtClean="0">
                <a:solidFill>
                  <a:srgbClr val="FF0000"/>
                </a:solidFill>
                <a:latin typeface="+mn-lt"/>
                <a:sym typeface="Wingdings" pitchFamily="2" charset="2"/>
              </a:rPr>
              <a:t>priori information </a:t>
            </a:r>
            <a:r>
              <a:rPr lang="en-US" altLang="zh-CN" sz="1800" kern="0" dirty="0" smtClean="0">
                <a:solidFill>
                  <a:srgbClr val="000000"/>
                </a:solidFill>
                <a:latin typeface="+mn-lt"/>
                <a:sym typeface="Wingdings" pitchFamily="2" charset="2"/>
              </a:rPr>
              <a:t>of the </a:t>
            </a:r>
            <a:r>
              <a:rPr lang="en-US" altLang="zh-CN" sz="1800" kern="0" dirty="0" err="1" smtClean="0">
                <a:solidFill>
                  <a:srgbClr val="000000"/>
                </a:solidFill>
                <a:latin typeface="+mn-lt"/>
                <a:sym typeface="Wingdings" pitchFamily="2" charset="2"/>
              </a:rPr>
              <a:t>beamspace</a:t>
            </a:r>
            <a:r>
              <a:rPr lang="en-US" altLang="zh-CN" sz="1800" kern="0" dirty="0" smtClean="0">
                <a:solidFill>
                  <a:srgbClr val="000000"/>
                </a:solidFill>
                <a:latin typeface="+mn-lt"/>
                <a:sym typeface="Wingdings" pitchFamily="2" charset="2"/>
              </a:rPr>
              <a:t> channel</a:t>
            </a: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14</a:t>
            </a:fld>
            <a:endParaRPr lang="en-US" altLang="zh-CN"/>
          </a:p>
        </p:txBody>
      </p:sp>
      <p:sp>
        <p:nvSpPr>
          <p:cNvPr id="5" name="标题 1"/>
          <p:cNvSpPr>
            <a:spLocks noGrp="1"/>
          </p:cNvSpPr>
          <p:nvPr>
            <p:ph type="title"/>
          </p:nvPr>
        </p:nvSpPr>
        <p:spPr>
          <a:xfrm>
            <a:off x="152400" y="228600"/>
            <a:ext cx="8763000" cy="685800"/>
          </a:xfrm>
        </p:spPr>
        <p:txBody>
          <a:bodyPr/>
          <a:lstStyle/>
          <a:p>
            <a:r>
              <a:rPr lang="en-US" altLang="zh-CN" dirty="0" smtClean="0"/>
              <a:t>The priori information of</a:t>
            </a:r>
            <a:endParaRPr lang="zh-CN" altLang="en-US" dirty="0"/>
          </a:p>
        </p:txBody>
      </p:sp>
      <p:graphicFrame>
        <p:nvGraphicFramePr>
          <p:cNvPr id="245762" name="Object 2"/>
          <p:cNvGraphicFramePr>
            <a:graphicFrameLocks noChangeAspect="1"/>
          </p:cNvGraphicFramePr>
          <p:nvPr/>
        </p:nvGraphicFramePr>
        <p:xfrm>
          <a:off x="1239520" y="1325880"/>
          <a:ext cx="876300" cy="393700"/>
        </p:xfrm>
        <a:graphic>
          <a:graphicData uri="http://schemas.openxmlformats.org/presentationml/2006/ole">
            <mc:AlternateContent xmlns:mc="http://schemas.openxmlformats.org/markup-compatibility/2006">
              <mc:Choice xmlns:v="urn:schemas-microsoft-com:vml" Requires="v">
                <p:oleObj spid="_x0000_s246209" name="Equation" r:id="rId4" imgW="875920" imgH="393529" progId="Equation.DSMT4">
                  <p:embed/>
                </p:oleObj>
              </mc:Choice>
              <mc:Fallback>
                <p:oleObj name="Equation" r:id="rId4" imgW="875920" imgH="393529" progId="Equation.DSMT4">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520" y="1325880"/>
                        <a:ext cx="8763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5651500" y="330088"/>
          <a:ext cx="419100" cy="571500"/>
        </p:xfrm>
        <a:graphic>
          <a:graphicData uri="http://schemas.openxmlformats.org/presentationml/2006/ole">
            <mc:AlternateContent xmlns:mc="http://schemas.openxmlformats.org/markup-compatibility/2006">
              <mc:Choice xmlns:v="urn:schemas-microsoft-com:vml" Requires="v">
                <p:oleObj spid="_x0000_s246210" name="Equation" r:id="rId6" imgW="418918" imgH="571252" progId="Equation.DSMT4">
                  <p:embed/>
                </p:oleObj>
              </mc:Choice>
              <mc:Fallback>
                <p:oleObj name="Equation" r:id="rId6" imgW="418918" imgH="571252" progId="Equation.DSMT4">
                  <p:embed/>
                  <p:pic>
                    <p:nvPicPr>
                      <p:cNvPr id="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330088"/>
                        <a:ext cx="4191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64" name="Object 4"/>
          <p:cNvGraphicFramePr>
            <a:graphicFrameLocks noChangeAspect="1"/>
          </p:cNvGraphicFramePr>
          <p:nvPr/>
        </p:nvGraphicFramePr>
        <p:xfrm>
          <a:off x="1397560" y="1788496"/>
          <a:ext cx="787400" cy="355600"/>
        </p:xfrm>
        <a:graphic>
          <a:graphicData uri="http://schemas.openxmlformats.org/presentationml/2006/ole">
            <mc:AlternateContent xmlns:mc="http://schemas.openxmlformats.org/markup-compatibility/2006">
              <mc:Choice xmlns:v="urn:schemas-microsoft-com:vml" Requires="v">
                <p:oleObj spid="_x0000_s246211" name="Equation" r:id="rId8" imgW="787058" imgH="355446" progId="Equation.DSMT4">
                  <p:embed/>
                </p:oleObj>
              </mc:Choice>
              <mc:Fallback>
                <p:oleObj name="Equation" r:id="rId8" imgW="787058" imgH="355446" progId="Equation.DSMT4">
                  <p:embed/>
                  <p:pic>
                    <p:nvPicPr>
                      <p:cNvPr id="0"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7560" y="1788496"/>
                        <a:ext cx="7874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3"/>
          <p:cNvSpPr txBox="1">
            <a:spLocks noChangeArrowheads="1"/>
          </p:cNvSpPr>
          <p:nvPr/>
        </p:nvSpPr>
        <p:spPr bwMode="auto">
          <a:xfrm>
            <a:off x="69850" y="2286000"/>
            <a:ext cx="8921750" cy="5105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How to fully exploit</a:t>
            </a:r>
          </a:p>
          <a:p>
            <a:pPr marL="742950" lvl="1" indent="-285750" eaLnBrk="1" hangingPunct="1">
              <a:lnSpc>
                <a:spcPct val="150000"/>
              </a:lnSpc>
              <a:spcBef>
                <a:spcPct val="20000"/>
              </a:spcBef>
              <a:buClr>
                <a:srgbClr val="000000"/>
              </a:buClr>
              <a:buFontTx/>
              <a:buChar char="–"/>
              <a:defRPr/>
            </a:pPr>
            <a:r>
              <a:rPr lang="en-US" altLang="zh-CN" sz="1800" kern="0" dirty="0" smtClean="0">
                <a:solidFill>
                  <a:srgbClr val="000000"/>
                </a:solidFill>
                <a:latin typeface="+mn-lt"/>
                <a:sym typeface="Wingdings" pitchFamily="2" charset="2"/>
              </a:rPr>
              <a:t>Resort to the </a:t>
            </a:r>
            <a:r>
              <a:rPr lang="en-US" altLang="zh-CN" sz="1800" b="1" kern="0" dirty="0" smtClean="0">
                <a:solidFill>
                  <a:srgbClr val="FF0000"/>
                </a:solidFill>
                <a:latin typeface="+mn-lt"/>
                <a:sym typeface="Wingdings" pitchFamily="2" charset="2"/>
              </a:rPr>
              <a:t>special structural property </a:t>
            </a:r>
            <a:r>
              <a:rPr lang="en-US" altLang="zh-CN" sz="1800" kern="0" dirty="0" smtClean="0">
                <a:solidFill>
                  <a:srgbClr val="000000"/>
                </a:solidFill>
                <a:latin typeface="+mn-lt"/>
                <a:sym typeface="Wingdings" pitchFamily="2" charset="2"/>
              </a:rPr>
              <a:t>of </a:t>
            </a:r>
            <a:r>
              <a:rPr lang="en-US" altLang="zh-CN" sz="1800" b="1" kern="0" dirty="0" smtClean="0">
                <a:solidFill>
                  <a:srgbClr val="0033CC"/>
                </a:solidFill>
                <a:latin typeface="+mn-lt"/>
                <a:sym typeface="Wingdings" pitchFamily="2" charset="2"/>
              </a:rPr>
              <a:t>beamspace channels</a:t>
            </a:r>
          </a:p>
        </p:txBody>
      </p:sp>
      <p:sp>
        <p:nvSpPr>
          <p:cNvPr id="11" name="TextBox 10"/>
          <p:cNvSpPr txBox="1"/>
          <p:nvPr/>
        </p:nvSpPr>
        <p:spPr>
          <a:xfrm>
            <a:off x="228600" y="3434304"/>
            <a:ext cx="8610600" cy="2585323"/>
          </a:xfrm>
          <a:prstGeom prst="rect">
            <a:avLst/>
          </a:prstGeom>
          <a:noFill/>
        </p:spPr>
        <p:txBody>
          <a:bodyPr wrap="square" rtlCol="0">
            <a:spAutoFit/>
          </a:bodyPr>
          <a:lstStyle/>
          <a:p>
            <a:pPr algn="just"/>
            <a:r>
              <a:rPr lang="en-US" altLang="zh-CN" sz="1800" b="1" dirty="0" smtClean="0">
                <a:solidFill>
                  <a:srgbClr val="CC0000"/>
                </a:solidFill>
              </a:rPr>
              <a:t>Proposition 2</a:t>
            </a:r>
            <a:r>
              <a:rPr lang="en-US" altLang="zh-CN" sz="1800" dirty="0" smtClean="0">
                <a:solidFill>
                  <a:srgbClr val="000000"/>
                </a:solidFill>
              </a:rPr>
              <a:t>. Consider the </a:t>
            </a:r>
            <a:r>
              <a:rPr lang="en-US" altLang="zh-CN" sz="1800" dirty="0" err="1" smtClean="0">
                <a:solidFill>
                  <a:srgbClr val="000000"/>
                </a:solidFill>
              </a:rPr>
              <a:t>beamspace</a:t>
            </a:r>
            <a:r>
              <a:rPr lang="en-US" altLang="zh-CN" sz="1800" dirty="0" smtClean="0">
                <a:solidFill>
                  <a:srgbClr val="000000"/>
                </a:solidFill>
              </a:rPr>
              <a:t> channel    of the </a:t>
            </a:r>
            <a:r>
              <a:rPr lang="en-US" altLang="zh-CN" sz="1800" i="1" dirty="0" err="1" smtClean="0">
                <a:solidFill>
                  <a:srgbClr val="000000"/>
                </a:solidFill>
              </a:rPr>
              <a:t>k</a:t>
            </a:r>
            <a:r>
              <a:rPr lang="en-US" altLang="zh-CN" sz="1800" dirty="0" err="1" smtClean="0">
                <a:solidFill>
                  <a:srgbClr val="000000"/>
                </a:solidFill>
              </a:rPr>
              <a:t>th</a:t>
            </a:r>
            <a:r>
              <a:rPr lang="en-US" altLang="zh-CN" sz="1800" dirty="0" smtClean="0">
                <a:solidFill>
                  <a:srgbClr val="000000"/>
                </a:solidFill>
              </a:rPr>
              <a:t> user. The ratio between the power     of </a:t>
            </a:r>
            <a:r>
              <a:rPr lang="en-US" altLang="zh-CN" sz="1800" i="1" dirty="0" smtClean="0">
                <a:solidFill>
                  <a:srgbClr val="000000"/>
                </a:solidFill>
                <a:latin typeface="Times New Roman" pitchFamily="18" charset="0"/>
                <a:cs typeface="Times New Roman" pitchFamily="18" charset="0"/>
              </a:rPr>
              <a:t>V</a:t>
            </a:r>
            <a:r>
              <a:rPr lang="en-US" altLang="zh-CN" sz="1800" dirty="0" smtClean="0">
                <a:solidFill>
                  <a:srgbClr val="000000"/>
                </a:solidFill>
              </a:rPr>
              <a:t> strongest elements of     and the total power     of the channel can be </a:t>
            </a:r>
            <a:r>
              <a:rPr lang="en-US" altLang="zh-CN" sz="1800" b="1" dirty="0" smtClean="0">
                <a:solidFill>
                  <a:srgbClr val="CC0000"/>
                </a:solidFill>
              </a:rPr>
              <a:t>lower-bounded </a:t>
            </a:r>
            <a:r>
              <a:rPr lang="en-US" altLang="zh-CN" sz="1800" dirty="0" smtClean="0">
                <a:solidFill>
                  <a:srgbClr val="000000"/>
                </a:solidFill>
              </a:rPr>
              <a:t>by</a:t>
            </a:r>
          </a:p>
          <a:p>
            <a:pPr algn="just"/>
            <a:endParaRPr lang="en-US" altLang="zh-CN" sz="1800" dirty="0" smtClean="0">
              <a:solidFill>
                <a:srgbClr val="000000"/>
              </a:solidFill>
            </a:endParaRPr>
          </a:p>
          <a:p>
            <a:pPr algn="just"/>
            <a:endParaRPr lang="en-US" altLang="zh-CN" sz="1800" dirty="0" smtClean="0">
              <a:solidFill>
                <a:srgbClr val="000000"/>
              </a:solidFill>
            </a:endParaRPr>
          </a:p>
          <a:p>
            <a:pPr algn="just"/>
            <a:endParaRPr lang="en-US" altLang="zh-CN" sz="1800" dirty="0" smtClean="0">
              <a:solidFill>
                <a:srgbClr val="000000"/>
              </a:solidFill>
            </a:endParaRPr>
          </a:p>
          <a:p>
            <a:pPr algn="just"/>
            <a:endParaRPr lang="en-US" altLang="zh-CN" sz="1800" dirty="0" smtClean="0">
              <a:solidFill>
                <a:srgbClr val="000000"/>
              </a:solidFill>
            </a:endParaRPr>
          </a:p>
          <a:p>
            <a:pPr algn="just"/>
            <a:r>
              <a:rPr lang="en-US" altLang="zh-CN" sz="1800" dirty="0" smtClean="0">
                <a:solidFill>
                  <a:srgbClr val="000000"/>
                </a:solidFill>
              </a:rPr>
              <a:t>The position    of the strongest element of      is determined by           . Besides, once      is detected, other </a:t>
            </a:r>
            <a:r>
              <a:rPr lang="en-US" altLang="zh-CN" sz="1800" i="1" dirty="0" smtClean="0">
                <a:solidFill>
                  <a:srgbClr val="000000"/>
                </a:solidFill>
                <a:latin typeface="Times New Roman" pitchFamily="18" charset="0"/>
                <a:cs typeface="Times New Roman" pitchFamily="18" charset="0"/>
              </a:rPr>
              <a:t>V-1</a:t>
            </a:r>
            <a:r>
              <a:rPr lang="en-US" altLang="zh-CN" sz="1800" dirty="0" smtClean="0">
                <a:solidFill>
                  <a:srgbClr val="000000"/>
                </a:solidFill>
              </a:rPr>
              <a:t> strongest elements will </a:t>
            </a:r>
            <a:r>
              <a:rPr lang="en-US" altLang="zh-CN" sz="1800" b="1" dirty="0" smtClean="0">
                <a:solidFill>
                  <a:srgbClr val="CC0000"/>
                </a:solidFill>
              </a:rPr>
              <a:t>uniformly locate around it</a:t>
            </a:r>
            <a:r>
              <a:rPr lang="en-US" altLang="zh-CN" sz="1800" dirty="0" smtClean="0">
                <a:solidFill>
                  <a:srgbClr val="000000"/>
                </a:solidFill>
              </a:rPr>
              <a:t>.</a:t>
            </a:r>
          </a:p>
        </p:txBody>
      </p:sp>
      <p:graphicFrame>
        <p:nvGraphicFramePr>
          <p:cNvPr id="245768" name="Object 8"/>
          <p:cNvGraphicFramePr>
            <a:graphicFrameLocks noChangeAspect="1"/>
          </p:cNvGraphicFramePr>
          <p:nvPr/>
        </p:nvGraphicFramePr>
        <p:xfrm>
          <a:off x="5745480" y="3442208"/>
          <a:ext cx="266700" cy="355600"/>
        </p:xfrm>
        <a:graphic>
          <a:graphicData uri="http://schemas.openxmlformats.org/presentationml/2006/ole">
            <mc:AlternateContent xmlns:mc="http://schemas.openxmlformats.org/markup-compatibility/2006">
              <mc:Choice xmlns:v="urn:schemas-microsoft-com:vml" Requires="v">
                <p:oleObj spid="_x0000_s246212" name="Equation" r:id="rId10" imgW="266469" imgH="355292" progId="Equation.DSMT4">
                  <p:embed/>
                </p:oleObj>
              </mc:Choice>
              <mc:Fallback>
                <p:oleObj name="Equation" r:id="rId10" imgW="266469" imgH="355292" progId="Equation.DSMT4">
                  <p:embed/>
                  <p:pic>
                    <p:nvPicPr>
                      <p:cNvPr id="0"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5480" y="3442208"/>
                        <a:ext cx="26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nvGraphicFramePr>
        <p:xfrm>
          <a:off x="2362200" y="3733800"/>
          <a:ext cx="266700" cy="330200"/>
        </p:xfrm>
        <a:graphic>
          <a:graphicData uri="http://schemas.openxmlformats.org/presentationml/2006/ole">
            <mc:AlternateContent xmlns:mc="http://schemas.openxmlformats.org/markup-compatibility/2006">
              <mc:Choice xmlns:v="urn:schemas-microsoft-com:vml" Requires="v">
                <p:oleObj spid="_x0000_s246213" name="Equation" r:id="rId12" imgW="266584" imgH="330057" progId="Equation.DSMT4">
                  <p:embed/>
                </p:oleObj>
              </mc:Choice>
              <mc:Fallback>
                <p:oleObj name="Equation" r:id="rId12" imgW="266584" imgH="330057" progId="Equation.DSMT4">
                  <p:embed/>
                  <p:pic>
                    <p:nvPicPr>
                      <p:cNvPr id="0"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3733800"/>
                        <a:ext cx="2667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71" name="Object 11"/>
          <p:cNvGraphicFramePr>
            <a:graphicFrameLocks noChangeAspect="1"/>
          </p:cNvGraphicFramePr>
          <p:nvPr/>
        </p:nvGraphicFramePr>
        <p:xfrm>
          <a:off x="5510784" y="3713480"/>
          <a:ext cx="266700" cy="355600"/>
        </p:xfrm>
        <a:graphic>
          <a:graphicData uri="http://schemas.openxmlformats.org/presentationml/2006/ole">
            <mc:AlternateContent xmlns:mc="http://schemas.openxmlformats.org/markup-compatibility/2006">
              <mc:Choice xmlns:v="urn:schemas-microsoft-com:vml" Requires="v">
                <p:oleObj spid="_x0000_s246214" name="Equation" r:id="rId14" imgW="266469" imgH="355292" progId="Equation.DSMT4">
                  <p:embed/>
                </p:oleObj>
              </mc:Choice>
              <mc:Fallback>
                <p:oleObj name="Equation" r:id="rId14" imgW="266469" imgH="355292" progId="Equation.DSMT4">
                  <p:embed/>
                  <p:pic>
                    <p:nvPicPr>
                      <p:cNvPr id="0"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0784" y="3713480"/>
                        <a:ext cx="26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对象 19"/>
          <p:cNvGraphicFramePr>
            <a:graphicFrameLocks noChangeAspect="1"/>
          </p:cNvGraphicFramePr>
          <p:nvPr/>
        </p:nvGraphicFramePr>
        <p:xfrm>
          <a:off x="7848600" y="3733800"/>
          <a:ext cx="266700" cy="330200"/>
        </p:xfrm>
        <a:graphic>
          <a:graphicData uri="http://schemas.openxmlformats.org/presentationml/2006/ole">
            <mc:AlternateContent xmlns:mc="http://schemas.openxmlformats.org/markup-compatibility/2006">
              <mc:Choice xmlns:v="urn:schemas-microsoft-com:vml" Requires="v">
                <p:oleObj spid="_x0000_s246215" name="Equation" r:id="rId15" imgW="266584" imgH="330057" progId="Equation.DSMT4">
                  <p:embed/>
                </p:oleObj>
              </mc:Choice>
              <mc:Fallback>
                <p:oleObj name="Equation" r:id="rId15" imgW="266584" imgH="330057" progId="Equation.DSMT4">
                  <p:embed/>
                  <p:pic>
                    <p:nvPicPr>
                      <p:cNvPr id="0" name="Picture 3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48600" y="3733800"/>
                        <a:ext cx="2667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nvGraphicFramePr>
        <p:xfrm>
          <a:off x="3105150" y="4318000"/>
          <a:ext cx="2971800" cy="1117600"/>
        </p:xfrm>
        <a:graphic>
          <a:graphicData uri="http://schemas.openxmlformats.org/presentationml/2006/ole">
            <mc:AlternateContent xmlns:mc="http://schemas.openxmlformats.org/markup-compatibility/2006">
              <mc:Choice xmlns:v="urn:schemas-microsoft-com:vml" Requires="v">
                <p:oleObj spid="_x0000_s246216" name="Equation" r:id="rId17" imgW="2971800" imgH="1117440" progId="Equation.DSMT4">
                  <p:embed/>
                </p:oleObj>
              </mc:Choice>
              <mc:Fallback>
                <p:oleObj name="Equation" r:id="rId17" imgW="2971800" imgH="1117440" progId="Equation.DSMT4">
                  <p:embed/>
                  <p:pic>
                    <p:nvPicPr>
                      <p:cNvPr id="0" name="Picture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05150" y="4318000"/>
                        <a:ext cx="2971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75" name="Object 15"/>
          <p:cNvGraphicFramePr>
            <a:graphicFrameLocks noChangeAspect="1"/>
          </p:cNvGraphicFramePr>
          <p:nvPr/>
        </p:nvGraphicFramePr>
        <p:xfrm>
          <a:off x="4826000" y="5369560"/>
          <a:ext cx="266700" cy="355600"/>
        </p:xfrm>
        <a:graphic>
          <a:graphicData uri="http://schemas.openxmlformats.org/presentationml/2006/ole">
            <mc:AlternateContent xmlns:mc="http://schemas.openxmlformats.org/markup-compatibility/2006">
              <mc:Choice xmlns:v="urn:schemas-microsoft-com:vml" Requires="v">
                <p:oleObj spid="_x0000_s246217" name="Equation" r:id="rId19" imgW="266469" imgH="355292" progId="Equation.DSMT4">
                  <p:embed/>
                </p:oleObj>
              </mc:Choice>
              <mc:Fallback>
                <p:oleObj name="Equation" r:id="rId19" imgW="266469" imgH="355292" progId="Equation.DSMT4">
                  <p:embed/>
                  <p:pic>
                    <p:nvPicPr>
                      <p:cNvPr id="0" name="Pictur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6000" y="5369560"/>
                        <a:ext cx="26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76" name="Object 16"/>
          <p:cNvGraphicFramePr>
            <a:graphicFrameLocks noChangeAspect="1"/>
          </p:cNvGraphicFramePr>
          <p:nvPr/>
        </p:nvGraphicFramePr>
        <p:xfrm>
          <a:off x="3190240" y="2331720"/>
          <a:ext cx="876300" cy="393700"/>
        </p:xfrm>
        <a:graphic>
          <a:graphicData uri="http://schemas.openxmlformats.org/presentationml/2006/ole">
            <mc:AlternateContent xmlns:mc="http://schemas.openxmlformats.org/markup-compatibility/2006">
              <mc:Choice xmlns:v="urn:schemas-microsoft-com:vml" Requires="v">
                <p:oleObj spid="_x0000_s246218" name="Equation" r:id="rId20" imgW="875920" imgH="393529" progId="Equation.DSMT4">
                  <p:embed/>
                </p:oleObj>
              </mc:Choice>
              <mc:Fallback>
                <p:oleObj name="Equation" r:id="rId20" imgW="875920" imgH="393529" progId="Equation.DSMT4">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240" y="2331720"/>
                        <a:ext cx="8763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nvGraphicFramePr>
        <p:xfrm>
          <a:off x="1653540" y="5359400"/>
          <a:ext cx="241300" cy="292100"/>
        </p:xfrm>
        <a:graphic>
          <a:graphicData uri="http://schemas.openxmlformats.org/presentationml/2006/ole">
            <mc:AlternateContent xmlns:mc="http://schemas.openxmlformats.org/markup-compatibility/2006">
              <mc:Choice xmlns:v="urn:schemas-microsoft-com:vml" Requires="v">
                <p:oleObj spid="_x0000_s246219" name="Equation" r:id="rId21" imgW="241195" imgH="291973" progId="Equation.DSMT4">
                  <p:embed/>
                </p:oleObj>
              </mc:Choice>
              <mc:Fallback>
                <p:oleObj name="Equation" r:id="rId21" imgW="241195" imgH="291973" progId="Equation.DSMT4">
                  <p:embed/>
                  <p:pic>
                    <p:nvPicPr>
                      <p:cNvPr id="0" name="Picture 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53540" y="5359400"/>
                        <a:ext cx="241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p:cNvGraphicFramePr>
            <a:graphicFrameLocks noChangeAspect="1"/>
          </p:cNvGraphicFramePr>
          <p:nvPr/>
        </p:nvGraphicFramePr>
        <p:xfrm>
          <a:off x="6974840" y="5364480"/>
          <a:ext cx="762000" cy="381000"/>
        </p:xfrm>
        <a:graphic>
          <a:graphicData uri="http://schemas.openxmlformats.org/presentationml/2006/ole">
            <mc:AlternateContent xmlns:mc="http://schemas.openxmlformats.org/markup-compatibility/2006">
              <mc:Choice xmlns:v="urn:schemas-microsoft-com:vml" Requires="v">
                <p:oleObj spid="_x0000_s246220" name="Equation" r:id="rId23" imgW="761669" imgH="380835" progId="Equation.DSMT4">
                  <p:embed/>
                </p:oleObj>
              </mc:Choice>
              <mc:Fallback>
                <p:oleObj name="Equation" r:id="rId23" imgW="761669" imgH="380835" progId="Equation.DSMT4">
                  <p:embed/>
                  <p:pic>
                    <p:nvPicPr>
                      <p:cNvPr id="0" name="Picture 4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74840" y="5364480"/>
                        <a:ext cx="762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79" name="Object 19"/>
          <p:cNvGraphicFramePr>
            <a:graphicFrameLocks noChangeAspect="1"/>
          </p:cNvGraphicFramePr>
          <p:nvPr/>
        </p:nvGraphicFramePr>
        <p:xfrm>
          <a:off x="904240" y="5628640"/>
          <a:ext cx="241300" cy="292100"/>
        </p:xfrm>
        <a:graphic>
          <a:graphicData uri="http://schemas.openxmlformats.org/presentationml/2006/ole">
            <mc:AlternateContent xmlns:mc="http://schemas.openxmlformats.org/markup-compatibility/2006">
              <mc:Choice xmlns:v="urn:schemas-microsoft-com:vml" Requires="v">
                <p:oleObj spid="_x0000_s246221" name="Equation" r:id="rId25" imgW="241195" imgH="291973" progId="Equation.DSMT4">
                  <p:embed/>
                </p:oleObj>
              </mc:Choice>
              <mc:Fallback>
                <p:oleObj name="Equation" r:id="rId25" imgW="241195" imgH="291973" progId="Equation.DSMT4">
                  <p:embed/>
                  <p:pic>
                    <p:nvPicPr>
                      <p:cNvPr id="0" name="Picture 4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04240" y="5628640"/>
                        <a:ext cx="241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15</a:t>
            </a:fld>
            <a:endParaRPr lang="en-US" altLang="zh-CN"/>
          </a:p>
        </p:txBody>
      </p:sp>
      <p:graphicFrame>
        <p:nvGraphicFramePr>
          <p:cNvPr id="6" name="对象 5"/>
          <p:cNvGraphicFramePr>
            <a:graphicFrameLocks noChangeAspect="1"/>
          </p:cNvGraphicFramePr>
          <p:nvPr/>
        </p:nvGraphicFramePr>
        <p:xfrm>
          <a:off x="5676900" y="330088"/>
          <a:ext cx="419100" cy="571500"/>
        </p:xfrm>
        <a:graphic>
          <a:graphicData uri="http://schemas.openxmlformats.org/presentationml/2006/ole">
            <mc:AlternateContent xmlns:mc="http://schemas.openxmlformats.org/markup-compatibility/2006">
              <mc:Choice xmlns:v="urn:schemas-microsoft-com:vml" Requires="v">
                <p:oleObj spid="_x0000_s247093" name="Equation" r:id="rId4" imgW="418918" imgH="571252" progId="Equation.DSMT4">
                  <p:embed/>
                </p:oleObj>
              </mc:Choice>
              <mc:Fallback>
                <p:oleObj name="Equation" r:id="rId4" imgW="418918" imgH="571252" progId="Equation.DSMT4">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330088"/>
                        <a:ext cx="4191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752600" y="1143000"/>
          <a:ext cx="5626859" cy="2776537"/>
        </p:xfrm>
        <a:graphic>
          <a:graphicData uri="http://schemas.openxmlformats.org/presentationml/2006/ole">
            <mc:AlternateContent xmlns:mc="http://schemas.openxmlformats.org/markup-compatibility/2006">
              <mc:Choice xmlns:v="urn:schemas-microsoft-com:vml" Requires="v">
                <p:oleObj spid="_x0000_s247094" name="Visio" r:id="rId6" imgW="3268448" imgH="1612660" progId="Visio.Drawing.11">
                  <p:embed/>
                </p:oleObj>
              </mc:Choice>
              <mc:Fallback>
                <p:oleObj name="Visio" r:id="rId6" imgW="3268448" imgH="1612660" progId="Visio.Drawing.11">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143000"/>
                        <a:ext cx="5626859" cy="2776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txBox="1">
            <a:spLocks noChangeArrowheads="1"/>
          </p:cNvSpPr>
          <p:nvPr/>
        </p:nvSpPr>
        <p:spPr bwMode="auto">
          <a:xfrm>
            <a:off x="69850" y="4038600"/>
            <a:ext cx="8921750" cy="1905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Insights of Proposition 2</a:t>
            </a:r>
          </a:p>
          <a:p>
            <a:pPr marL="742950" lvl="1" indent="-285750" eaLnBrk="1" hangingPunct="1">
              <a:lnSpc>
                <a:spcPct val="150000"/>
              </a:lnSpc>
              <a:spcBef>
                <a:spcPct val="20000"/>
              </a:spcBef>
              <a:buClr>
                <a:srgbClr val="000000"/>
              </a:buClr>
              <a:buFontTx/>
              <a:buChar char="–"/>
              <a:defRPr/>
            </a:pPr>
            <a:r>
              <a:rPr lang="en-US" altLang="zh-CN" sz="1800" kern="0" dirty="0" smtClean="0">
                <a:solidFill>
                  <a:srgbClr val="000000"/>
                </a:solidFill>
                <a:latin typeface="+mn-lt"/>
                <a:sym typeface="Wingdings" pitchFamily="2" charset="2"/>
              </a:rPr>
              <a:t>     can be well-approximated by a sparse vector</a:t>
            </a:r>
          </a:p>
          <a:p>
            <a:pPr marL="720000" lvl="1" eaLnBrk="1" hangingPunct="1">
              <a:spcBef>
                <a:spcPct val="20000"/>
              </a:spcBef>
              <a:buClr>
                <a:srgbClr val="000000"/>
              </a:buClr>
              <a:buFont typeface="Wingdings" pitchFamily="2" charset="2"/>
              <a:buChar char="Ø"/>
              <a:defRPr/>
            </a:pPr>
            <a:r>
              <a:rPr lang="en-US" altLang="zh-CN" sz="1800" kern="0" dirty="0" smtClean="0">
                <a:solidFill>
                  <a:srgbClr val="000000"/>
                </a:solidFill>
                <a:latin typeface="+mn-lt"/>
                <a:sym typeface="Wingdings" pitchFamily="2" charset="2"/>
              </a:rPr>
              <a:t> </a:t>
            </a:r>
          </a:p>
          <a:p>
            <a:pPr marL="742950" lvl="1" indent="-285750" eaLnBrk="1" hangingPunct="1">
              <a:lnSpc>
                <a:spcPct val="150000"/>
              </a:lnSpc>
              <a:spcBef>
                <a:spcPct val="20000"/>
              </a:spcBef>
              <a:buClr>
                <a:srgbClr val="000000"/>
              </a:buClr>
              <a:buFontTx/>
              <a:buChar char="–"/>
              <a:defRPr/>
            </a:pPr>
            <a:r>
              <a:rPr lang="en-US" altLang="zh-CN" sz="1800" kern="0" dirty="0" smtClean="0">
                <a:solidFill>
                  <a:srgbClr val="000000"/>
                </a:solidFill>
                <a:latin typeface="+mn-lt"/>
                <a:sym typeface="Wingdings" pitchFamily="2" charset="2"/>
              </a:rPr>
              <a:t>The </a:t>
            </a:r>
            <a:r>
              <a:rPr lang="en-US" altLang="zh-CN" sz="1800" kern="0" dirty="0" smtClean="0">
                <a:solidFill>
                  <a:srgbClr val="0033CC"/>
                </a:solidFill>
                <a:latin typeface="+mn-lt"/>
                <a:sym typeface="Wingdings" pitchFamily="2" charset="2"/>
              </a:rPr>
              <a:t>support </a:t>
            </a:r>
            <a:r>
              <a:rPr lang="en-US" altLang="zh-CN" sz="1800" kern="0" dirty="0" smtClean="0">
                <a:solidFill>
                  <a:srgbClr val="000000"/>
                </a:solidFill>
                <a:latin typeface="+mn-lt"/>
                <a:sym typeface="Wingdings" pitchFamily="2" charset="2"/>
              </a:rPr>
              <a:t>(positions of nonzero elements) of       is </a:t>
            </a:r>
            <a:r>
              <a:rPr lang="en-US" altLang="zh-CN" sz="1800" kern="0" dirty="0" smtClean="0">
                <a:solidFill>
                  <a:srgbClr val="FF0000"/>
                </a:solidFill>
                <a:latin typeface="+mn-lt"/>
                <a:sym typeface="Wingdings" pitchFamily="2" charset="2"/>
              </a:rPr>
              <a:t>determined by      (    ) </a:t>
            </a:r>
          </a:p>
        </p:txBody>
      </p:sp>
      <p:graphicFrame>
        <p:nvGraphicFramePr>
          <p:cNvPr id="246789" name="Object 5"/>
          <p:cNvGraphicFramePr>
            <a:graphicFrameLocks noChangeAspect="1"/>
          </p:cNvGraphicFramePr>
          <p:nvPr/>
        </p:nvGraphicFramePr>
        <p:xfrm>
          <a:off x="888440" y="4535992"/>
          <a:ext cx="266700" cy="355600"/>
        </p:xfrm>
        <a:graphic>
          <a:graphicData uri="http://schemas.openxmlformats.org/presentationml/2006/ole">
            <mc:AlternateContent xmlns:mc="http://schemas.openxmlformats.org/markup-compatibility/2006">
              <mc:Choice xmlns:v="urn:schemas-microsoft-com:vml" Requires="v">
                <p:oleObj spid="_x0000_s247095" name="Equation" r:id="rId8" imgW="266469" imgH="355292" progId="Equation.DSMT4">
                  <p:embed/>
                </p:oleObj>
              </mc:Choice>
              <mc:Fallback>
                <p:oleObj name="Equation" r:id="rId8" imgW="266469" imgH="355292" progId="Equation.DSMT4">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8440" y="4535992"/>
                        <a:ext cx="26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1193800" y="4927600"/>
          <a:ext cx="3149600" cy="330200"/>
        </p:xfrm>
        <a:graphic>
          <a:graphicData uri="http://schemas.openxmlformats.org/presentationml/2006/ole">
            <mc:AlternateContent xmlns:mc="http://schemas.openxmlformats.org/markup-compatibility/2006">
              <mc:Choice xmlns:v="urn:schemas-microsoft-com:vml" Requires="v">
                <p:oleObj spid="_x0000_s247096" name="Equation" r:id="rId10" imgW="3149280" imgH="330120" progId="Equation.DSMT4">
                  <p:embed/>
                </p:oleObj>
              </mc:Choice>
              <mc:Fallback>
                <p:oleObj name="Equation" r:id="rId10" imgW="3149280" imgH="330120" progId="Equation.DSMT4">
                  <p:embed/>
                  <p:pic>
                    <p:nvPicPr>
                      <p:cNvPr id="0"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3800" y="4927600"/>
                        <a:ext cx="31496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6791" name="Object 7"/>
          <p:cNvGraphicFramePr>
            <a:graphicFrameLocks noChangeAspect="1"/>
          </p:cNvGraphicFramePr>
          <p:nvPr/>
        </p:nvGraphicFramePr>
        <p:xfrm>
          <a:off x="5717092" y="5323952"/>
          <a:ext cx="266700" cy="355600"/>
        </p:xfrm>
        <a:graphic>
          <a:graphicData uri="http://schemas.openxmlformats.org/presentationml/2006/ole">
            <mc:AlternateContent xmlns:mc="http://schemas.openxmlformats.org/markup-compatibility/2006">
              <mc:Choice xmlns:v="urn:schemas-microsoft-com:vml" Requires="v">
                <p:oleObj spid="_x0000_s247097" name="Equation" r:id="rId12" imgW="266469" imgH="355292" progId="Equation.DSMT4">
                  <p:embed/>
                </p:oleObj>
              </mc:Choice>
              <mc:Fallback>
                <p:oleObj name="Equation" r:id="rId12" imgW="266469" imgH="355292" progId="Equation.DSMT4">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7092" y="5323952"/>
                        <a:ext cx="26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7792496" y="5334000"/>
          <a:ext cx="292100" cy="330200"/>
        </p:xfrm>
        <a:graphic>
          <a:graphicData uri="http://schemas.openxmlformats.org/presentationml/2006/ole">
            <mc:AlternateContent xmlns:mc="http://schemas.openxmlformats.org/markup-compatibility/2006">
              <mc:Choice xmlns:v="urn:schemas-microsoft-com:vml" Requires="v">
                <p:oleObj spid="_x0000_s247098" name="Equation" r:id="rId13" imgW="291973" imgH="330057" progId="Equation.DSMT4">
                  <p:embed/>
                </p:oleObj>
              </mc:Choice>
              <mc:Fallback>
                <p:oleObj name="Equation" r:id="rId13" imgW="291973" imgH="330057" progId="Equation.DSMT4">
                  <p:embed/>
                  <p:pic>
                    <p:nvPicPr>
                      <p:cNvPr id="0"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92496" y="5334000"/>
                        <a:ext cx="292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8209504" y="5354656"/>
          <a:ext cx="241300" cy="330200"/>
        </p:xfrm>
        <a:graphic>
          <a:graphicData uri="http://schemas.openxmlformats.org/presentationml/2006/ole">
            <mc:AlternateContent xmlns:mc="http://schemas.openxmlformats.org/markup-compatibility/2006">
              <mc:Choice xmlns:v="urn:schemas-microsoft-com:vml" Requires="v">
                <p:oleObj spid="_x0000_s247099" name="Equation" r:id="rId15" imgW="241195" imgH="330057" progId="Equation.DSMT4">
                  <p:embed/>
                </p:oleObj>
              </mc:Choice>
              <mc:Fallback>
                <p:oleObj name="Equation" r:id="rId15" imgW="241195" imgH="330057" progId="Equation.DSMT4">
                  <p:embed/>
                  <p:pic>
                    <p:nvPicPr>
                      <p:cNvPr id="0" name="Picture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09504" y="5354656"/>
                        <a:ext cx="2413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
          <p:cNvSpPr txBox="1">
            <a:spLocks noChangeArrowheads="1"/>
          </p:cNvSpPr>
          <p:nvPr/>
        </p:nvSpPr>
        <p:spPr bwMode="auto">
          <a:xfrm>
            <a:off x="457200" y="5943600"/>
            <a:ext cx="8305800"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r>
              <a:rPr lang="en-US" altLang="zh-CN" sz="2000" dirty="0" smtClean="0">
                <a:solidFill>
                  <a:srgbClr val="FFFF00"/>
                </a:solidFill>
              </a:rPr>
              <a:t>We can directly obtain the support of       at time </a:t>
            </a:r>
            <a:r>
              <a:rPr lang="en-US" altLang="zh-CN" sz="2000" i="1" dirty="0" smtClean="0">
                <a:solidFill>
                  <a:srgbClr val="FFFF00"/>
                </a:solidFill>
                <a:latin typeface="Times New Roman" pitchFamily="18" charset="0"/>
                <a:cs typeface="Times New Roman" pitchFamily="18" charset="0"/>
              </a:rPr>
              <a:t>t</a:t>
            </a:r>
            <a:r>
              <a:rPr lang="en-US" altLang="zh-CN" sz="2000" dirty="0" smtClean="0">
                <a:solidFill>
                  <a:srgbClr val="FFFF00"/>
                </a:solidFill>
                <a:latin typeface="Times New Roman" pitchFamily="18" charset="0"/>
                <a:cs typeface="Times New Roman" pitchFamily="18" charset="0"/>
              </a:rPr>
              <a:t>+1</a:t>
            </a:r>
            <a:r>
              <a:rPr lang="en-US" altLang="zh-CN" sz="2000" dirty="0" smtClean="0">
                <a:solidFill>
                  <a:srgbClr val="FFFF00"/>
                </a:solidFill>
              </a:rPr>
              <a:t> according to   </a:t>
            </a:r>
          </a:p>
        </p:txBody>
      </p:sp>
      <p:graphicFrame>
        <p:nvGraphicFramePr>
          <p:cNvPr id="246794" name="Object 10"/>
          <p:cNvGraphicFramePr>
            <a:graphicFrameLocks noChangeAspect="1"/>
          </p:cNvGraphicFramePr>
          <p:nvPr/>
        </p:nvGraphicFramePr>
        <p:xfrm>
          <a:off x="4762500" y="5979048"/>
          <a:ext cx="266700" cy="355600"/>
        </p:xfrm>
        <a:graphic>
          <a:graphicData uri="http://schemas.openxmlformats.org/presentationml/2006/ole">
            <mc:AlternateContent xmlns:mc="http://schemas.openxmlformats.org/markup-compatibility/2006">
              <mc:Choice xmlns:v="urn:schemas-microsoft-com:vml" Requires="v">
                <p:oleObj spid="_x0000_s247100" name="Equation" r:id="rId17" imgW="266469" imgH="355292" progId="Equation.DSMT4">
                  <p:embed/>
                </p:oleObj>
              </mc:Choice>
              <mc:Fallback>
                <p:oleObj name="Equation" r:id="rId17" imgW="266469" imgH="355292" progId="Equation.DSMT4">
                  <p:embed/>
                  <p:pic>
                    <p:nvPicPr>
                      <p:cNvPr id="0" name="Picture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62500" y="5979048"/>
                        <a:ext cx="26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6795" name="Object 11"/>
          <p:cNvGraphicFramePr>
            <a:graphicFrameLocks noChangeAspect="1"/>
          </p:cNvGraphicFramePr>
          <p:nvPr/>
        </p:nvGraphicFramePr>
        <p:xfrm>
          <a:off x="7842736" y="5976956"/>
          <a:ext cx="876300" cy="393700"/>
        </p:xfrm>
        <a:graphic>
          <a:graphicData uri="http://schemas.openxmlformats.org/presentationml/2006/ole">
            <mc:AlternateContent xmlns:mc="http://schemas.openxmlformats.org/markup-compatibility/2006">
              <mc:Choice xmlns:v="urn:schemas-microsoft-com:vml" Requires="v">
                <p:oleObj spid="_x0000_s247101" name="Equation" r:id="rId19" imgW="875920" imgH="393529" progId="Equation.DSMT4">
                  <p:embed/>
                </p:oleObj>
              </mc:Choice>
              <mc:Fallback>
                <p:oleObj name="Equation" r:id="rId19" imgW="875920" imgH="393529" progId="Equation.DSMT4">
                  <p:embed/>
                  <p:pic>
                    <p:nvPicPr>
                      <p:cNvPr id="0" name="Picture 2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42736" y="5976956"/>
                        <a:ext cx="8763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标题 1"/>
          <p:cNvSpPr>
            <a:spLocks noGrp="1"/>
          </p:cNvSpPr>
          <p:nvPr>
            <p:ph type="title"/>
          </p:nvPr>
        </p:nvSpPr>
        <p:spPr>
          <a:xfrm>
            <a:off x="152400" y="228600"/>
            <a:ext cx="8763000" cy="685800"/>
          </a:xfrm>
        </p:spPr>
        <p:txBody>
          <a:bodyPr/>
          <a:lstStyle/>
          <a:p>
            <a:r>
              <a:rPr lang="en-US" altLang="zh-CN" dirty="0" smtClean="0"/>
              <a:t>The priori information of</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Priori-aid (PA) channel tracking</a:t>
            </a:r>
            <a:endParaRPr lang="zh-CN" altLang="en-US" dirty="0"/>
          </a:p>
        </p:txBody>
      </p:sp>
      <p:graphicFrame>
        <p:nvGraphicFramePr>
          <p:cNvPr id="9" name="内容占位符 8"/>
          <p:cNvGraphicFramePr>
            <a:graphicFrameLocks noGrp="1"/>
          </p:cNvGraphicFramePr>
          <p:nvPr>
            <p:ph idx="1"/>
          </p:nvPr>
        </p:nvGraphicFramePr>
        <p:xfrm>
          <a:off x="685800" y="2514600"/>
          <a:ext cx="7696200" cy="3733801"/>
        </p:xfrm>
        <a:graphic>
          <a:graphicData uri="http://schemas.openxmlformats.org/drawingml/2006/table">
            <a:tbl>
              <a:tblPr/>
              <a:tblGrid>
                <a:gridCol w="7696200"/>
              </a:tblGrid>
              <a:tr h="1400175">
                <a:tc>
                  <a:txBody>
                    <a:bodyPr/>
                    <a:lstStyle/>
                    <a:p>
                      <a:pPr algn="just">
                        <a:spcAft>
                          <a:spcPts val="0"/>
                        </a:spcAft>
                      </a:pPr>
                      <a:r>
                        <a:rPr lang="en-US" sz="1600" b="1" kern="100" dirty="0" smtClean="0">
                          <a:solidFill>
                            <a:srgbClr val="000000"/>
                          </a:solidFill>
                          <a:latin typeface="Calibri"/>
                          <a:ea typeface="宋体"/>
                          <a:cs typeface="Times New Roman"/>
                        </a:rPr>
                        <a:t>Regular </a:t>
                      </a:r>
                      <a:r>
                        <a:rPr lang="en-US" sz="1600" b="1" kern="100" dirty="0">
                          <a:solidFill>
                            <a:srgbClr val="000000"/>
                          </a:solidFill>
                          <a:latin typeface="Calibri"/>
                          <a:ea typeface="宋体"/>
                          <a:cs typeface="Times New Roman"/>
                        </a:rPr>
                        <a:t>channel estimation</a:t>
                      </a:r>
                      <a:endParaRPr lang="zh-CN" sz="1600" b="1" kern="100" dirty="0">
                        <a:solidFill>
                          <a:srgbClr val="000000"/>
                        </a:solidFill>
                        <a:latin typeface="Calibri"/>
                        <a:ea typeface="宋体"/>
                        <a:cs typeface="Times New Roman"/>
                      </a:endParaRPr>
                    </a:p>
                    <a:p>
                      <a:pPr algn="just">
                        <a:spcAft>
                          <a:spcPts val="0"/>
                        </a:spcAft>
                      </a:pPr>
                      <a:r>
                        <a:rPr lang="en-US" sz="1600" b="1" kern="100" dirty="0">
                          <a:solidFill>
                            <a:srgbClr val="000000"/>
                          </a:solidFill>
                          <a:latin typeface="Calibri"/>
                          <a:ea typeface="宋体"/>
                          <a:cs typeface="Times New Roman"/>
                        </a:rPr>
                        <a:t>for</a:t>
                      </a:r>
                      <a:r>
                        <a:rPr lang="en-US" sz="1600" kern="100" dirty="0">
                          <a:solidFill>
                            <a:srgbClr val="000000"/>
                          </a:solidFill>
                          <a:latin typeface="Calibri"/>
                          <a:ea typeface="宋体"/>
                          <a:cs typeface="Times New Roman"/>
                        </a:rPr>
                        <a:t> </a:t>
                      </a:r>
                      <a:endParaRPr lang="zh-CN" sz="1600" kern="100" dirty="0">
                        <a:solidFill>
                          <a:srgbClr val="000000"/>
                        </a:solidFill>
                        <a:latin typeface="Calibri"/>
                        <a:ea typeface="宋体"/>
                        <a:cs typeface="Times New Roman"/>
                      </a:endParaRPr>
                    </a:p>
                    <a:p>
                      <a:pPr algn="just">
                        <a:spcAft>
                          <a:spcPts val="0"/>
                        </a:spcAft>
                      </a:pPr>
                      <a:r>
                        <a:rPr lang="en-US" sz="1600" kern="100" dirty="0">
                          <a:solidFill>
                            <a:srgbClr val="000000"/>
                          </a:solidFill>
                          <a:latin typeface="Calibri"/>
                          <a:ea typeface="宋体"/>
                          <a:cs typeface="Times New Roman"/>
                        </a:rPr>
                        <a:t>    1. Estimate  </a:t>
                      </a:r>
                      <a:r>
                        <a:rPr lang="en-US" sz="1600" kern="100" dirty="0" smtClean="0">
                          <a:solidFill>
                            <a:srgbClr val="000000"/>
                          </a:solidFill>
                          <a:latin typeface="Calibri"/>
                          <a:ea typeface="宋体"/>
                          <a:cs typeface="Times New Roman"/>
                        </a:rPr>
                        <a:t>          by </a:t>
                      </a:r>
                      <a:r>
                        <a:rPr lang="en-US" sz="1600" kern="100" dirty="0">
                          <a:solidFill>
                            <a:srgbClr val="000000"/>
                          </a:solidFill>
                          <a:latin typeface="Calibri"/>
                          <a:ea typeface="宋体"/>
                          <a:cs typeface="Times New Roman"/>
                        </a:rPr>
                        <a:t>SD-based channel estimation </a:t>
                      </a:r>
                      <a:endParaRPr lang="zh-CN" sz="1600" kern="100" dirty="0">
                        <a:solidFill>
                          <a:srgbClr val="000000"/>
                        </a:solidFill>
                        <a:latin typeface="Calibri"/>
                        <a:ea typeface="宋体"/>
                        <a:cs typeface="Times New Roman"/>
                      </a:endParaRPr>
                    </a:p>
                    <a:p>
                      <a:pPr algn="just">
                        <a:spcAft>
                          <a:spcPts val="0"/>
                        </a:spcAft>
                      </a:pPr>
                      <a:r>
                        <a:rPr lang="en-US" sz="1600" kern="100" dirty="0">
                          <a:solidFill>
                            <a:srgbClr val="000000"/>
                          </a:solidFill>
                          <a:latin typeface="Calibri"/>
                          <a:ea typeface="宋体"/>
                          <a:cs typeface="Times New Roman"/>
                        </a:rPr>
                        <a:t>    2. Detect the physical direction </a:t>
                      </a:r>
                      <a:r>
                        <a:rPr lang="en-US" sz="1600" kern="100" dirty="0" smtClean="0">
                          <a:solidFill>
                            <a:srgbClr val="000000"/>
                          </a:solidFill>
                          <a:latin typeface="Calibri"/>
                          <a:ea typeface="宋体"/>
                          <a:cs typeface="Times New Roman"/>
                        </a:rPr>
                        <a:t>           according </a:t>
                      </a:r>
                      <a:r>
                        <a:rPr lang="en-US" sz="1600" kern="100" dirty="0">
                          <a:solidFill>
                            <a:srgbClr val="000000"/>
                          </a:solidFill>
                          <a:latin typeface="Calibri"/>
                          <a:ea typeface="宋体"/>
                          <a:cs typeface="Times New Roman"/>
                        </a:rPr>
                        <a:t>to the position of the strongest element</a:t>
                      </a:r>
                      <a:endParaRPr lang="zh-CN" sz="1600" kern="100" dirty="0">
                        <a:solidFill>
                          <a:srgbClr val="000000"/>
                        </a:solidFill>
                        <a:latin typeface="Calibri"/>
                        <a:ea typeface="宋体"/>
                        <a:cs typeface="Times New Roman"/>
                      </a:endParaRPr>
                    </a:p>
                    <a:p>
                      <a:pPr algn="just">
                        <a:spcAft>
                          <a:spcPts val="0"/>
                        </a:spcAft>
                      </a:pPr>
                      <a:r>
                        <a:rPr lang="en-US" sz="1600" b="1" kern="100" dirty="0">
                          <a:solidFill>
                            <a:srgbClr val="000000"/>
                          </a:solidFill>
                          <a:latin typeface="Calibri"/>
                          <a:ea typeface="宋体"/>
                          <a:cs typeface="Times New Roman"/>
                        </a:rPr>
                        <a:t>end</a:t>
                      </a:r>
                      <a:endParaRPr lang="zh-CN" sz="1600" b="1" kern="100" dirty="0">
                        <a:solidFill>
                          <a:srgbClr val="0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3626">
                <a:tc>
                  <a:txBody>
                    <a:bodyPr/>
                    <a:lstStyle/>
                    <a:p>
                      <a:pPr algn="l">
                        <a:spcAft>
                          <a:spcPts val="0"/>
                        </a:spcAft>
                      </a:pPr>
                      <a:r>
                        <a:rPr lang="en-US" sz="1600" b="1" kern="100" dirty="0" smtClean="0">
                          <a:solidFill>
                            <a:srgbClr val="000000"/>
                          </a:solidFill>
                          <a:latin typeface="Calibri"/>
                          <a:ea typeface="宋体"/>
                          <a:cs typeface="Times New Roman"/>
                        </a:rPr>
                        <a:t>Channel</a:t>
                      </a:r>
                      <a:r>
                        <a:rPr lang="en-US" sz="1600" b="1" kern="100" baseline="0" dirty="0" smtClean="0">
                          <a:solidFill>
                            <a:srgbClr val="000000"/>
                          </a:solidFill>
                          <a:latin typeface="Calibri"/>
                          <a:ea typeface="宋体"/>
                          <a:cs typeface="Times New Roman"/>
                        </a:rPr>
                        <a:t> Tracking</a:t>
                      </a:r>
                      <a:endParaRPr lang="zh-CN" sz="1600" kern="100" dirty="0">
                        <a:solidFill>
                          <a:srgbClr val="000000"/>
                        </a:solidFill>
                        <a:latin typeface="Calibri"/>
                        <a:ea typeface="宋体"/>
                        <a:cs typeface="Times New Roman"/>
                      </a:endParaRPr>
                    </a:p>
                    <a:p>
                      <a:pPr algn="l">
                        <a:spcAft>
                          <a:spcPts val="0"/>
                        </a:spcAft>
                      </a:pPr>
                      <a:r>
                        <a:rPr lang="en-US" sz="1600" b="1" kern="100" dirty="0">
                          <a:solidFill>
                            <a:srgbClr val="000000"/>
                          </a:solidFill>
                          <a:latin typeface="Calibri"/>
                          <a:ea typeface="宋体"/>
                          <a:cs typeface="Times New Roman"/>
                        </a:rPr>
                        <a:t>for</a:t>
                      </a:r>
                      <a:r>
                        <a:rPr lang="en-US" sz="1600" kern="100" dirty="0">
                          <a:solidFill>
                            <a:srgbClr val="000000"/>
                          </a:solidFill>
                          <a:latin typeface="Calibri"/>
                          <a:ea typeface="宋体"/>
                          <a:cs typeface="Times New Roman"/>
                        </a:rPr>
                        <a:t> </a:t>
                      </a:r>
                      <a:endParaRPr lang="zh-CN" sz="1600" kern="100" dirty="0">
                        <a:solidFill>
                          <a:srgbClr val="000000"/>
                        </a:solidFill>
                        <a:latin typeface="Calibri"/>
                        <a:ea typeface="宋体"/>
                        <a:cs typeface="Times New Roman"/>
                      </a:endParaRPr>
                    </a:p>
                    <a:p>
                      <a:pPr algn="l">
                        <a:spcAft>
                          <a:spcPts val="0"/>
                        </a:spcAft>
                      </a:pPr>
                      <a:r>
                        <a:rPr lang="en-US" sz="1600" kern="100" dirty="0">
                          <a:solidFill>
                            <a:srgbClr val="000000"/>
                          </a:solidFill>
                          <a:latin typeface="Calibri"/>
                          <a:ea typeface="宋体"/>
                          <a:cs typeface="Times New Roman"/>
                        </a:rPr>
                        <a:t>    3. Estimate the motion state </a:t>
                      </a:r>
                      <a:endParaRPr lang="zh-CN" sz="1600" kern="100" dirty="0">
                        <a:solidFill>
                          <a:srgbClr val="000000"/>
                        </a:solidFill>
                        <a:latin typeface="Calibri"/>
                        <a:ea typeface="宋体"/>
                        <a:cs typeface="Times New Roman"/>
                      </a:endParaRPr>
                    </a:p>
                    <a:p>
                      <a:pPr algn="l">
                        <a:spcAft>
                          <a:spcPts val="0"/>
                        </a:spcAft>
                      </a:pPr>
                      <a:r>
                        <a:rPr lang="en-US" sz="1600" kern="100" dirty="0">
                          <a:solidFill>
                            <a:srgbClr val="000000"/>
                          </a:solidFill>
                          <a:latin typeface="Calibri"/>
                          <a:ea typeface="宋体"/>
                          <a:cs typeface="Times New Roman"/>
                        </a:rPr>
                        <a:t>    4. Predict the physical direction </a:t>
                      </a:r>
                      <a:endParaRPr lang="zh-CN" sz="1600" kern="100" dirty="0">
                        <a:solidFill>
                          <a:srgbClr val="000000"/>
                        </a:solidFill>
                        <a:latin typeface="Calibri"/>
                        <a:ea typeface="宋体"/>
                        <a:cs typeface="Times New Roman"/>
                      </a:endParaRPr>
                    </a:p>
                    <a:p>
                      <a:pPr algn="l">
                        <a:spcAft>
                          <a:spcPts val="0"/>
                        </a:spcAft>
                      </a:pPr>
                      <a:r>
                        <a:rPr lang="en-US" sz="1600" kern="100" dirty="0">
                          <a:solidFill>
                            <a:srgbClr val="000000"/>
                          </a:solidFill>
                          <a:latin typeface="Calibri"/>
                          <a:ea typeface="宋体"/>
                          <a:cs typeface="Times New Roman"/>
                        </a:rPr>
                        <a:t>    5. Detect the support </a:t>
                      </a:r>
                      <a:r>
                        <a:rPr lang="en-US" sz="1600" kern="100" dirty="0" smtClean="0">
                          <a:solidFill>
                            <a:srgbClr val="000000"/>
                          </a:solidFill>
                          <a:latin typeface="Calibri"/>
                          <a:ea typeface="宋体"/>
                          <a:cs typeface="Times New Roman"/>
                        </a:rPr>
                        <a:t>of             based </a:t>
                      </a:r>
                      <a:r>
                        <a:rPr lang="en-US" sz="1600" kern="100" dirty="0">
                          <a:solidFill>
                            <a:srgbClr val="000000"/>
                          </a:solidFill>
                          <a:latin typeface="Calibri"/>
                          <a:ea typeface="宋体"/>
                          <a:cs typeface="Times New Roman"/>
                        </a:rPr>
                        <a:t>on </a:t>
                      </a:r>
                      <a:endParaRPr lang="zh-CN" sz="1600" kern="100" dirty="0">
                        <a:solidFill>
                          <a:srgbClr val="000000"/>
                        </a:solidFill>
                        <a:latin typeface="Calibri"/>
                        <a:ea typeface="宋体"/>
                        <a:cs typeface="Times New Roman"/>
                      </a:endParaRPr>
                    </a:p>
                    <a:p>
                      <a:pPr algn="l">
                        <a:spcAft>
                          <a:spcPts val="0"/>
                        </a:spcAft>
                      </a:pPr>
                      <a:r>
                        <a:rPr lang="en-US" sz="1600" kern="100" dirty="0">
                          <a:solidFill>
                            <a:srgbClr val="000000"/>
                          </a:solidFill>
                          <a:latin typeface="Calibri"/>
                          <a:ea typeface="宋体"/>
                          <a:cs typeface="Times New Roman"/>
                        </a:rPr>
                        <a:t>    6. Estimate the nonzero elements of  </a:t>
                      </a:r>
                      <a:r>
                        <a:rPr lang="en-US" sz="1600" kern="100" dirty="0" smtClean="0">
                          <a:solidFill>
                            <a:srgbClr val="000000"/>
                          </a:solidFill>
                          <a:latin typeface="Calibri"/>
                          <a:ea typeface="宋体"/>
                          <a:cs typeface="Times New Roman"/>
                        </a:rPr>
                        <a:t>           by </a:t>
                      </a:r>
                      <a:r>
                        <a:rPr lang="en-US" sz="1600" kern="100" dirty="0">
                          <a:solidFill>
                            <a:srgbClr val="000000"/>
                          </a:solidFill>
                          <a:latin typeface="Calibri"/>
                          <a:ea typeface="宋体"/>
                          <a:cs typeface="Times New Roman"/>
                        </a:rPr>
                        <a:t>LS algorithm</a:t>
                      </a:r>
                      <a:endParaRPr lang="zh-CN" sz="1600" kern="100" dirty="0">
                        <a:solidFill>
                          <a:srgbClr val="000000"/>
                        </a:solidFill>
                        <a:latin typeface="Calibri"/>
                        <a:ea typeface="宋体"/>
                        <a:cs typeface="Times New Roman"/>
                      </a:endParaRPr>
                    </a:p>
                    <a:p>
                      <a:pPr algn="l">
                        <a:spcAft>
                          <a:spcPts val="0"/>
                        </a:spcAft>
                      </a:pPr>
                      <a:r>
                        <a:rPr lang="en-US" sz="1600" kern="100" dirty="0">
                          <a:solidFill>
                            <a:srgbClr val="000000"/>
                          </a:solidFill>
                          <a:latin typeface="Calibri"/>
                          <a:ea typeface="宋体"/>
                          <a:cs typeface="Times New Roman"/>
                        </a:rPr>
                        <a:t>    7. Form the estimated channel </a:t>
                      </a:r>
                      <a:endParaRPr lang="zh-CN" sz="1600" kern="100" dirty="0">
                        <a:solidFill>
                          <a:srgbClr val="000000"/>
                        </a:solidFill>
                        <a:latin typeface="Calibri"/>
                        <a:ea typeface="宋体"/>
                        <a:cs typeface="Times New Roman"/>
                      </a:endParaRPr>
                    </a:p>
                    <a:p>
                      <a:pPr algn="l">
                        <a:spcAft>
                          <a:spcPts val="0"/>
                        </a:spcAft>
                      </a:pPr>
                      <a:r>
                        <a:rPr lang="en-US" sz="1600" kern="100" dirty="0">
                          <a:solidFill>
                            <a:srgbClr val="000000"/>
                          </a:solidFill>
                          <a:latin typeface="Calibri"/>
                          <a:ea typeface="宋体"/>
                          <a:cs typeface="Times New Roman"/>
                        </a:rPr>
                        <a:t>    </a:t>
                      </a:r>
                      <a:r>
                        <a:rPr lang="en-US" sz="1600" kern="100" dirty="0" smtClean="0">
                          <a:solidFill>
                            <a:srgbClr val="000000"/>
                          </a:solidFill>
                          <a:latin typeface="Calibri"/>
                          <a:ea typeface="宋体"/>
                          <a:cs typeface="Times New Roman"/>
                        </a:rPr>
                        <a:t>8. Refine            according </a:t>
                      </a:r>
                      <a:r>
                        <a:rPr lang="en-US" sz="1600" kern="100" dirty="0">
                          <a:solidFill>
                            <a:srgbClr val="000000"/>
                          </a:solidFill>
                          <a:latin typeface="Calibri"/>
                          <a:ea typeface="宋体"/>
                          <a:cs typeface="Times New Roman"/>
                        </a:rPr>
                        <a:t>to the position of the strongest element</a:t>
                      </a:r>
                      <a:endParaRPr lang="zh-CN" sz="1600" kern="100" dirty="0">
                        <a:solidFill>
                          <a:srgbClr val="000000"/>
                        </a:solidFill>
                        <a:latin typeface="Calibri"/>
                        <a:ea typeface="宋体"/>
                        <a:cs typeface="Times New Roman"/>
                      </a:endParaRPr>
                    </a:p>
                    <a:p>
                      <a:pPr algn="l">
                        <a:spcAft>
                          <a:spcPts val="0"/>
                        </a:spcAft>
                      </a:pPr>
                      <a:r>
                        <a:rPr lang="en-US" altLang="zh-CN" sz="1600" b="1" kern="100" dirty="0" smtClean="0">
                          <a:solidFill>
                            <a:srgbClr val="000000"/>
                          </a:solidFill>
                          <a:latin typeface="Calibri"/>
                          <a:ea typeface="宋体"/>
                          <a:cs typeface="Times New Roman"/>
                        </a:rPr>
                        <a:t>end</a:t>
                      </a:r>
                      <a:endParaRPr lang="zh-CN" sz="1600" b="1" kern="100" dirty="0">
                        <a:solidFill>
                          <a:srgbClr val="00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16</a:t>
            </a:fld>
            <a:endParaRPr lang="en-US" altLang="zh-CN"/>
          </a:p>
        </p:txBody>
      </p:sp>
      <p:graphicFrame>
        <p:nvGraphicFramePr>
          <p:cNvPr id="260110" name="Object 14"/>
          <p:cNvGraphicFramePr>
            <a:graphicFrameLocks noChangeAspect="1"/>
          </p:cNvGraphicFramePr>
          <p:nvPr/>
        </p:nvGraphicFramePr>
        <p:xfrm>
          <a:off x="1043940" y="2781301"/>
          <a:ext cx="655637" cy="203200"/>
        </p:xfrm>
        <a:graphic>
          <a:graphicData uri="http://schemas.openxmlformats.org/presentationml/2006/ole">
            <mc:AlternateContent xmlns:mc="http://schemas.openxmlformats.org/markup-compatibility/2006">
              <mc:Choice xmlns:v="urn:schemas-microsoft-com:vml" Requires="v">
                <p:oleObj spid="_x0000_s260509" name="Equation" r:id="rId4" imgW="660113" imgH="203112" progId="Equation.DSMT4">
                  <p:embed/>
                </p:oleObj>
              </mc:Choice>
              <mc:Fallback>
                <p:oleObj name="Equation" r:id="rId4" imgW="660113" imgH="203112" progId="Equation.DSMT4">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940" y="2781301"/>
                        <a:ext cx="655637"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9" name="Object 13"/>
          <p:cNvGraphicFramePr>
            <a:graphicFrameLocks noChangeAspect="1"/>
          </p:cNvGraphicFramePr>
          <p:nvPr/>
        </p:nvGraphicFramePr>
        <p:xfrm>
          <a:off x="1905000" y="2971801"/>
          <a:ext cx="477837" cy="312737"/>
        </p:xfrm>
        <a:graphic>
          <a:graphicData uri="http://schemas.openxmlformats.org/presentationml/2006/ole">
            <mc:AlternateContent xmlns:mc="http://schemas.openxmlformats.org/markup-compatibility/2006">
              <mc:Choice xmlns:v="urn:schemas-microsoft-com:vml" Requires="v">
                <p:oleObj spid="_x0000_s260510" name="Equation" r:id="rId6" imgW="482181" imgH="317225" progId="Equation.DSMT4">
                  <p:embed/>
                </p:oleObj>
              </mc:Choice>
              <mc:Fallback>
                <p:oleObj name="Equation" r:id="rId6" imgW="482181" imgH="317225" progId="Equation.DSMT4">
                  <p:embed/>
                  <p:pic>
                    <p:nvPicPr>
                      <p:cNvPr id="0"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971801"/>
                        <a:ext cx="477837"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8" name="Object 12"/>
          <p:cNvGraphicFramePr>
            <a:graphicFrameLocks noChangeAspect="1"/>
          </p:cNvGraphicFramePr>
          <p:nvPr/>
        </p:nvGraphicFramePr>
        <p:xfrm>
          <a:off x="1702360" y="5618704"/>
          <a:ext cx="474663" cy="312737"/>
        </p:xfrm>
        <a:graphic>
          <a:graphicData uri="http://schemas.openxmlformats.org/presentationml/2006/ole">
            <mc:AlternateContent xmlns:mc="http://schemas.openxmlformats.org/markup-compatibility/2006">
              <mc:Choice xmlns:v="urn:schemas-microsoft-com:vml" Requires="v">
                <p:oleObj spid="_x0000_s260511" name="Equation" r:id="rId8" imgW="469696" imgH="317362" progId="Equation.DSMT4">
                  <p:embed/>
                </p:oleObj>
              </mc:Choice>
              <mc:Fallback>
                <p:oleObj name="Equation" r:id="rId8" imgW="469696" imgH="317362" progId="Equation.DSMT4">
                  <p:embed/>
                  <p:pic>
                    <p:nvPicPr>
                      <p:cNvPr id="0"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2360" y="5618704"/>
                        <a:ext cx="474663"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7" name="Object 11"/>
          <p:cNvGraphicFramePr>
            <a:graphicFrameLocks noChangeAspect="1"/>
          </p:cNvGraphicFramePr>
          <p:nvPr/>
        </p:nvGraphicFramePr>
        <p:xfrm>
          <a:off x="1009650" y="4188461"/>
          <a:ext cx="398463" cy="203200"/>
        </p:xfrm>
        <a:graphic>
          <a:graphicData uri="http://schemas.openxmlformats.org/presentationml/2006/ole">
            <mc:AlternateContent xmlns:mc="http://schemas.openxmlformats.org/markup-compatibility/2006">
              <mc:Choice xmlns:v="urn:schemas-microsoft-com:vml" Requires="v">
                <p:oleObj spid="_x0000_s260512" name="Equation" r:id="rId10" imgW="393529" imgH="203112" progId="Equation.DSMT4">
                  <p:embed/>
                </p:oleObj>
              </mc:Choice>
              <mc:Fallback>
                <p:oleObj name="Equation" r:id="rId10" imgW="393529" imgH="203112" progId="Equation.DSMT4">
                  <p:embed/>
                  <p:pic>
                    <p:nvPicPr>
                      <p:cNvPr id="0"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9650" y="4188461"/>
                        <a:ext cx="398463"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6" name="Object 10"/>
          <p:cNvGraphicFramePr>
            <a:graphicFrameLocks noChangeAspect="1"/>
          </p:cNvGraphicFramePr>
          <p:nvPr/>
        </p:nvGraphicFramePr>
        <p:xfrm>
          <a:off x="3349943" y="4318001"/>
          <a:ext cx="3005137" cy="393700"/>
        </p:xfrm>
        <a:graphic>
          <a:graphicData uri="http://schemas.openxmlformats.org/presentationml/2006/ole">
            <mc:AlternateContent xmlns:mc="http://schemas.openxmlformats.org/markup-compatibility/2006">
              <mc:Choice xmlns:v="urn:schemas-microsoft-com:vml" Requires="v">
                <p:oleObj spid="_x0000_s260513" name="Equation" r:id="rId12" imgW="3009600" imgH="393480" progId="Equation.DSMT4">
                  <p:embed/>
                </p:oleObj>
              </mc:Choice>
              <mc:Fallback>
                <p:oleObj name="Equation" r:id="rId12" imgW="3009600" imgH="393480" progId="Equation.DSMT4">
                  <p:embed/>
                  <p:pic>
                    <p:nvPicPr>
                      <p:cNvPr id="0"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9943" y="4318001"/>
                        <a:ext cx="3005137"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5" name="Object 9"/>
          <p:cNvGraphicFramePr>
            <a:graphicFrameLocks noChangeAspect="1"/>
          </p:cNvGraphicFramePr>
          <p:nvPr/>
        </p:nvGraphicFramePr>
        <p:xfrm>
          <a:off x="3558540" y="4625341"/>
          <a:ext cx="474663" cy="317500"/>
        </p:xfrm>
        <a:graphic>
          <a:graphicData uri="http://schemas.openxmlformats.org/presentationml/2006/ole">
            <mc:AlternateContent xmlns:mc="http://schemas.openxmlformats.org/markup-compatibility/2006">
              <mc:Choice xmlns:v="urn:schemas-microsoft-com:vml" Requires="v">
                <p:oleObj spid="_x0000_s260514" name="Equation" r:id="rId14" imgW="469696" imgH="317362" progId="Equation.DSMT4">
                  <p:embed/>
                </p:oleObj>
              </mc:Choice>
              <mc:Fallback>
                <p:oleObj name="Equation" r:id="rId14" imgW="469696" imgH="317362" progId="Equation.DSMT4">
                  <p:embed/>
                  <p:pic>
                    <p:nvPicPr>
                      <p:cNvPr id="0" name="Picture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8540" y="4625341"/>
                        <a:ext cx="4746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4" name="Object 8"/>
          <p:cNvGraphicFramePr>
            <a:graphicFrameLocks noChangeAspect="1"/>
          </p:cNvGraphicFramePr>
          <p:nvPr/>
        </p:nvGraphicFramePr>
        <p:xfrm>
          <a:off x="2971800" y="4876801"/>
          <a:ext cx="477837" cy="312738"/>
        </p:xfrm>
        <a:graphic>
          <a:graphicData uri="http://schemas.openxmlformats.org/presentationml/2006/ole">
            <mc:AlternateContent xmlns:mc="http://schemas.openxmlformats.org/markup-compatibility/2006">
              <mc:Choice xmlns:v="urn:schemas-microsoft-com:vml" Requires="v">
                <p:oleObj spid="_x0000_s260515" name="Equation" r:id="rId16" imgW="482181" imgH="317225" progId="Equation.DSMT4">
                  <p:embed/>
                </p:oleObj>
              </mc:Choice>
              <mc:Fallback>
                <p:oleObj name="Equation" r:id="rId16" imgW="482181" imgH="317225" progId="Equation.DSMT4">
                  <p:embed/>
                  <p:pic>
                    <p:nvPicPr>
                      <p:cNvPr id="0" name="Picture 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1800" y="4876801"/>
                        <a:ext cx="477837"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3" name="Object 7"/>
          <p:cNvGraphicFramePr>
            <a:graphicFrameLocks noChangeAspect="1"/>
          </p:cNvGraphicFramePr>
          <p:nvPr/>
        </p:nvGraphicFramePr>
        <p:xfrm>
          <a:off x="4325937" y="4869181"/>
          <a:ext cx="474663" cy="317500"/>
        </p:xfrm>
        <a:graphic>
          <a:graphicData uri="http://schemas.openxmlformats.org/presentationml/2006/ole">
            <mc:AlternateContent xmlns:mc="http://schemas.openxmlformats.org/markup-compatibility/2006">
              <mc:Choice xmlns:v="urn:schemas-microsoft-com:vml" Requires="v">
                <p:oleObj spid="_x0000_s260516" name="Equation" r:id="rId18" imgW="469696" imgH="317362" progId="Equation.DSMT4">
                  <p:embed/>
                </p:oleObj>
              </mc:Choice>
              <mc:Fallback>
                <p:oleObj name="Equation" r:id="rId18" imgW="469696" imgH="317362" progId="Equation.DSMT4">
                  <p:embed/>
                  <p:pic>
                    <p:nvPicPr>
                      <p:cNvPr id="0" name="Picture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25937" y="4869181"/>
                        <a:ext cx="4746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2" name="Object 6"/>
          <p:cNvGraphicFramePr>
            <a:graphicFrameLocks noChangeAspect="1"/>
          </p:cNvGraphicFramePr>
          <p:nvPr/>
        </p:nvGraphicFramePr>
        <p:xfrm>
          <a:off x="3962400" y="5120641"/>
          <a:ext cx="477837" cy="312737"/>
        </p:xfrm>
        <a:graphic>
          <a:graphicData uri="http://schemas.openxmlformats.org/presentationml/2006/ole">
            <mc:AlternateContent xmlns:mc="http://schemas.openxmlformats.org/markup-compatibility/2006">
              <mc:Choice xmlns:v="urn:schemas-microsoft-com:vml" Requires="v">
                <p:oleObj spid="_x0000_s260517" name="Equation" r:id="rId20" imgW="482181" imgH="317225" progId="Equation.DSMT4">
                  <p:embed/>
                </p:oleObj>
              </mc:Choice>
              <mc:Fallback>
                <p:oleObj name="Equation" r:id="rId20" imgW="482181" imgH="317225" progId="Equation.DSMT4">
                  <p:embed/>
                  <p:pic>
                    <p:nvPicPr>
                      <p:cNvPr id="0" name="Picture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120641"/>
                        <a:ext cx="477837"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1" name="Object 5"/>
          <p:cNvGraphicFramePr>
            <a:graphicFrameLocks noChangeAspect="1"/>
          </p:cNvGraphicFramePr>
          <p:nvPr/>
        </p:nvGraphicFramePr>
        <p:xfrm>
          <a:off x="3505200" y="5349241"/>
          <a:ext cx="477837" cy="312737"/>
        </p:xfrm>
        <a:graphic>
          <a:graphicData uri="http://schemas.openxmlformats.org/presentationml/2006/ole">
            <mc:AlternateContent xmlns:mc="http://schemas.openxmlformats.org/markup-compatibility/2006">
              <mc:Choice xmlns:v="urn:schemas-microsoft-com:vml" Requires="v">
                <p:oleObj spid="_x0000_s260518" name="Equation" r:id="rId22" imgW="482181" imgH="317225" progId="Equation.DSMT4">
                  <p:embed/>
                </p:oleObj>
              </mc:Choice>
              <mc:Fallback>
                <p:oleObj name="Equation" r:id="rId22" imgW="482181" imgH="317225" progId="Equation.DSMT4">
                  <p:embed/>
                  <p:pic>
                    <p:nvPicPr>
                      <p:cNvPr id="0" name="Picture 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05200" y="5349241"/>
                        <a:ext cx="477837"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0" name="Object 4"/>
          <p:cNvGraphicFramePr>
            <a:graphicFrameLocks noChangeAspect="1"/>
          </p:cNvGraphicFramePr>
          <p:nvPr/>
        </p:nvGraphicFramePr>
        <p:xfrm>
          <a:off x="3543300" y="3219450"/>
          <a:ext cx="469900" cy="292100"/>
        </p:xfrm>
        <a:graphic>
          <a:graphicData uri="http://schemas.openxmlformats.org/presentationml/2006/ole">
            <mc:AlternateContent xmlns:mc="http://schemas.openxmlformats.org/markup-compatibility/2006">
              <mc:Choice xmlns:v="urn:schemas-microsoft-com:vml" Requires="v">
                <p:oleObj spid="_x0000_s260519" name="Equation" r:id="rId24" imgW="469800" imgH="304560" progId="Equation.DSMT4">
                  <p:embed/>
                </p:oleObj>
              </mc:Choice>
              <mc:Fallback>
                <p:oleObj name="Equation" r:id="rId24" imgW="469800" imgH="304560" progId="Equation.DSMT4">
                  <p:embed/>
                  <p:pic>
                    <p:nvPicPr>
                      <p:cNvPr id="0" name="Picture 3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43300" y="3219450"/>
                        <a:ext cx="469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36" name="Object 40"/>
          <p:cNvGraphicFramePr>
            <a:graphicFrameLocks noChangeAspect="1"/>
          </p:cNvGraphicFramePr>
          <p:nvPr/>
        </p:nvGraphicFramePr>
        <p:xfrm>
          <a:off x="133350" y="1371600"/>
          <a:ext cx="8885238" cy="857250"/>
        </p:xfrm>
        <a:graphic>
          <a:graphicData uri="http://schemas.openxmlformats.org/presentationml/2006/ole">
            <mc:AlternateContent xmlns:mc="http://schemas.openxmlformats.org/markup-compatibility/2006">
              <mc:Choice xmlns:v="urn:schemas-microsoft-com:vml" Requires="v">
                <p:oleObj spid="_x0000_s260520" name="Visio" r:id="rId26" imgW="8884566" imgH="856646" progId="Visio.Drawing.11">
                  <p:embed/>
                </p:oleObj>
              </mc:Choice>
              <mc:Fallback>
                <p:oleObj name="Visio" r:id="rId26" imgW="8884566" imgH="856646" progId="Visio.Drawing.11">
                  <p:embed/>
                  <p:pic>
                    <p:nvPicPr>
                      <p:cNvPr id="0" name="Picture 4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3350" y="1371600"/>
                        <a:ext cx="8885238"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17</a:t>
            </a:fld>
            <a:endParaRPr lang="en-US" altLang="zh-CN"/>
          </a:p>
        </p:txBody>
      </p:sp>
      <p:sp>
        <p:nvSpPr>
          <p:cNvPr id="5" name="标题 1"/>
          <p:cNvSpPr>
            <a:spLocks noGrp="1"/>
          </p:cNvSpPr>
          <p:nvPr>
            <p:ph type="title"/>
          </p:nvPr>
        </p:nvSpPr>
        <p:spPr>
          <a:xfrm>
            <a:off x="152400" y="228600"/>
            <a:ext cx="8763000" cy="685800"/>
          </a:xfrm>
        </p:spPr>
        <p:txBody>
          <a:bodyPr/>
          <a:lstStyle/>
          <a:p>
            <a:r>
              <a:rPr lang="en-US" altLang="zh-CN" dirty="0" smtClean="0"/>
              <a:t>Some explanations</a:t>
            </a:r>
            <a:endParaRPr lang="zh-CN" altLang="en-US" dirty="0"/>
          </a:p>
        </p:txBody>
      </p:sp>
      <p:sp>
        <p:nvSpPr>
          <p:cNvPr id="6" name="Rectangle 3"/>
          <p:cNvSpPr txBox="1">
            <a:spLocks noChangeArrowheads="1"/>
          </p:cNvSpPr>
          <p:nvPr/>
        </p:nvSpPr>
        <p:spPr bwMode="auto">
          <a:xfrm>
            <a:off x="10048" y="1143000"/>
            <a:ext cx="8921750" cy="1295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Step 2: how detect </a:t>
            </a:r>
          </a:p>
          <a:p>
            <a:pPr marL="742950" lvl="1" indent="-285750" eaLnBrk="1" hangingPunct="1">
              <a:lnSpc>
                <a:spcPct val="150000"/>
              </a:lnSpc>
              <a:spcBef>
                <a:spcPct val="20000"/>
              </a:spcBef>
              <a:buClr>
                <a:srgbClr val="000000"/>
              </a:buClr>
              <a:buFontTx/>
              <a:buChar char="–"/>
              <a:defRPr/>
            </a:pPr>
            <a:r>
              <a:rPr lang="en-US" altLang="zh-CN" sz="1800" kern="0" dirty="0" smtClean="0">
                <a:solidFill>
                  <a:srgbClr val="000000"/>
                </a:solidFill>
                <a:latin typeface="+mn-lt"/>
                <a:sym typeface="Wingdings" pitchFamily="2" charset="2"/>
              </a:rPr>
              <a:t>Find the predefined spatial direction                                        based on</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 </a:t>
            </a:r>
          </a:p>
        </p:txBody>
      </p:sp>
      <p:graphicFrame>
        <p:nvGraphicFramePr>
          <p:cNvPr id="276482" name="Object 2"/>
          <p:cNvGraphicFramePr>
            <a:graphicFrameLocks noChangeAspect="1"/>
          </p:cNvGraphicFramePr>
          <p:nvPr/>
        </p:nvGraphicFramePr>
        <p:xfrm>
          <a:off x="3023646" y="1178990"/>
          <a:ext cx="576263" cy="374650"/>
        </p:xfrm>
        <a:graphic>
          <a:graphicData uri="http://schemas.openxmlformats.org/presentationml/2006/ole">
            <mc:AlternateContent xmlns:mc="http://schemas.openxmlformats.org/markup-compatibility/2006">
              <mc:Choice xmlns:v="urn:schemas-microsoft-com:vml" Requires="v">
                <p:oleObj spid="_x0000_s276822" name="Equation" r:id="rId4" imgW="571252" imgH="380835" progId="Equation.DSMT4">
                  <p:embed/>
                </p:oleObj>
              </mc:Choice>
              <mc:Fallback>
                <p:oleObj name="Equation" r:id="rId4" imgW="571252" imgH="380835" progId="Equation.DSMT4">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3646" y="1178990"/>
                        <a:ext cx="5762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8004698" y="1626160"/>
          <a:ext cx="241300" cy="292100"/>
        </p:xfrm>
        <a:graphic>
          <a:graphicData uri="http://schemas.openxmlformats.org/presentationml/2006/ole">
            <mc:AlternateContent xmlns:mc="http://schemas.openxmlformats.org/markup-compatibility/2006">
              <mc:Choice xmlns:v="urn:schemas-microsoft-com:vml" Requires="v">
                <p:oleObj spid="_x0000_s276823" name="Equation" r:id="rId6" imgW="241195" imgH="291973" progId="Equation.DSMT4">
                  <p:embed/>
                </p:oleObj>
              </mc:Choice>
              <mc:Fallback>
                <p:oleObj name="Equation" r:id="rId6" imgW="241195" imgH="291973" progId="Equation.DSMT4">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4698" y="1626160"/>
                        <a:ext cx="241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484" name="Object 4"/>
          <p:cNvGraphicFramePr>
            <a:graphicFrameLocks noChangeAspect="1"/>
          </p:cNvGraphicFramePr>
          <p:nvPr/>
        </p:nvGraphicFramePr>
        <p:xfrm>
          <a:off x="4550298" y="1610248"/>
          <a:ext cx="2400300" cy="393700"/>
        </p:xfrm>
        <a:graphic>
          <a:graphicData uri="http://schemas.openxmlformats.org/presentationml/2006/ole">
            <mc:AlternateContent xmlns:mc="http://schemas.openxmlformats.org/markup-compatibility/2006">
              <mc:Choice xmlns:v="urn:schemas-microsoft-com:vml" Requires="v">
                <p:oleObj spid="_x0000_s276824" name="Equation" r:id="rId8" imgW="2400300" imgH="393700" progId="Equation.DSMT4">
                  <p:embed/>
                </p:oleObj>
              </mc:Choice>
              <mc:Fallback>
                <p:oleObj name="Equation" r:id="rId8" imgW="2400300" imgH="393700" progId="Equation.DSMT4">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0298" y="1610248"/>
                        <a:ext cx="24003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485" name="Object 5"/>
          <p:cNvGraphicFramePr>
            <a:graphicFrameLocks noChangeAspect="1"/>
          </p:cNvGraphicFramePr>
          <p:nvPr/>
        </p:nvGraphicFramePr>
        <p:xfrm>
          <a:off x="838835" y="1884680"/>
          <a:ext cx="3260725" cy="762000"/>
        </p:xfrm>
        <a:graphic>
          <a:graphicData uri="http://schemas.openxmlformats.org/presentationml/2006/ole">
            <mc:AlternateContent xmlns:mc="http://schemas.openxmlformats.org/markup-compatibility/2006">
              <mc:Choice xmlns:v="urn:schemas-microsoft-com:vml" Requires="v">
                <p:oleObj spid="_x0000_s276825" name="Equation" r:id="rId10" imgW="3238200" imgH="787320" progId="Equation.DSMT4">
                  <p:embed/>
                </p:oleObj>
              </mc:Choice>
              <mc:Fallback>
                <p:oleObj name="Equation" r:id="rId10" imgW="3238200" imgH="787320" progId="Equation.DSMT4">
                  <p:embed/>
                  <p:pic>
                    <p:nvPicPr>
                      <p:cNvPr id="0"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835" y="1884680"/>
                        <a:ext cx="32607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txBox="1">
            <a:spLocks noChangeArrowheads="1"/>
          </p:cNvSpPr>
          <p:nvPr/>
        </p:nvSpPr>
        <p:spPr bwMode="auto">
          <a:xfrm>
            <a:off x="0" y="2514600"/>
            <a:ext cx="8921750" cy="1524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Step 5: how detect the support</a:t>
            </a:r>
          </a:p>
          <a:p>
            <a:pPr marL="742950" lvl="1" indent="-285750" eaLnBrk="1" hangingPunct="1">
              <a:lnSpc>
                <a:spcPct val="150000"/>
              </a:lnSpc>
              <a:spcBef>
                <a:spcPct val="20000"/>
              </a:spcBef>
              <a:buClr>
                <a:srgbClr val="000000"/>
              </a:buClr>
              <a:buFontTx/>
              <a:buChar char="–"/>
              <a:defRPr/>
            </a:pPr>
            <a:r>
              <a:rPr lang="en-US" altLang="zh-CN" sz="1800" kern="0" dirty="0" smtClean="0">
                <a:solidFill>
                  <a:srgbClr val="000000"/>
                </a:solidFill>
                <a:latin typeface="+mn-lt"/>
                <a:sym typeface="Wingdings" pitchFamily="2" charset="2"/>
              </a:rPr>
              <a:t>Based on          , reversely compute the position of the strongest elements</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Obtain the support </a:t>
            </a:r>
          </a:p>
        </p:txBody>
      </p:sp>
      <p:graphicFrame>
        <p:nvGraphicFramePr>
          <p:cNvPr id="276486" name="Object 6"/>
          <p:cNvGraphicFramePr>
            <a:graphicFrameLocks noChangeAspect="1"/>
          </p:cNvGraphicFramePr>
          <p:nvPr/>
        </p:nvGraphicFramePr>
        <p:xfrm>
          <a:off x="1838325" y="2981325"/>
          <a:ext cx="576263" cy="387350"/>
        </p:xfrm>
        <a:graphic>
          <a:graphicData uri="http://schemas.openxmlformats.org/presentationml/2006/ole">
            <mc:AlternateContent xmlns:mc="http://schemas.openxmlformats.org/markup-compatibility/2006">
              <mc:Choice xmlns:v="urn:schemas-microsoft-com:vml" Requires="v">
                <p:oleObj spid="_x0000_s276826" name="Equation" r:id="rId12" imgW="571252" imgH="393529" progId="Equation.DSMT4">
                  <p:embed/>
                </p:oleObj>
              </mc:Choice>
              <mc:Fallback>
                <p:oleObj name="Equation" r:id="rId12" imgW="571252" imgH="393529" progId="Equation.DSMT4">
                  <p:embed/>
                  <p:pic>
                    <p:nvPicPr>
                      <p:cNvPr id="0"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8325" y="2981325"/>
                        <a:ext cx="5762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487" name="Object 7"/>
          <p:cNvGraphicFramePr>
            <a:graphicFrameLocks noChangeAspect="1"/>
          </p:cNvGraphicFramePr>
          <p:nvPr/>
        </p:nvGraphicFramePr>
        <p:xfrm>
          <a:off x="8335944" y="2987712"/>
          <a:ext cx="241300" cy="292100"/>
        </p:xfrm>
        <a:graphic>
          <a:graphicData uri="http://schemas.openxmlformats.org/presentationml/2006/ole">
            <mc:AlternateContent xmlns:mc="http://schemas.openxmlformats.org/markup-compatibility/2006">
              <mc:Choice xmlns:v="urn:schemas-microsoft-com:vml" Requires="v">
                <p:oleObj spid="_x0000_s276827" name="Equation" r:id="rId14" imgW="241195" imgH="291973" progId="Equation.DSMT4">
                  <p:embed/>
                </p:oleObj>
              </mc:Choice>
              <mc:Fallback>
                <p:oleObj name="Equation" r:id="rId14" imgW="241195" imgH="291973" progId="Equation.DSMT4">
                  <p:embed/>
                  <p:pic>
                    <p:nvPicPr>
                      <p:cNvPr id="0" name="Picture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35944" y="2987712"/>
                        <a:ext cx="241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2824480" y="3210560"/>
          <a:ext cx="4508500" cy="685800"/>
        </p:xfrm>
        <a:graphic>
          <a:graphicData uri="http://schemas.openxmlformats.org/presentationml/2006/ole">
            <mc:AlternateContent xmlns:mc="http://schemas.openxmlformats.org/markup-compatibility/2006">
              <mc:Choice xmlns:v="urn:schemas-microsoft-com:vml" Requires="v">
                <p:oleObj spid="_x0000_s276828" name="Equation" r:id="rId16" imgW="4508280" imgH="685800" progId="Equation.DSMT4">
                  <p:embed/>
                </p:oleObj>
              </mc:Choice>
              <mc:Fallback>
                <p:oleObj name="Equation" r:id="rId16" imgW="4508280" imgH="685800" progId="Equation.DSMT4">
                  <p:embed/>
                  <p:pic>
                    <p:nvPicPr>
                      <p:cNvPr id="0" name="Picture 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24480" y="3210560"/>
                        <a:ext cx="45085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3"/>
          <p:cNvSpPr txBox="1">
            <a:spLocks noChangeArrowheads="1"/>
          </p:cNvSpPr>
          <p:nvPr/>
        </p:nvSpPr>
        <p:spPr bwMode="auto">
          <a:xfrm>
            <a:off x="0" y="5334000"/>
            <a:ext cx="9906000" cy="1524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Step 8: why refine </a:t>
            </a:r>
          </a:p>
          <a:p>
            <a:pPr marL="742950" lvl="1" indent="-285750" eaLnBrk="1" hangingPunct="1">
              <a:lnSpc>
                <a:spcPct val="150000"/>
              </a:lnSpc>
              <a:spcBef>
                <a:spcPct val="20000"/>
              </a:spcBef>
              <a:buClr>
                <a:srgbClr val="000000"/>
              </a:buClr>
              <a:buFontTx/>
              <a:buChar char="–"/>
              <a:defRPr/>
            </a:pPr>
            <a:r>
              <a:rPr lang="en-US" altLang="zh-CN" sz="1800" kern="0" dirty="0" smtClean="0">
                <a:solidFill>
                  <a:srgbClr val="000000"/>
                </a:solidFill>
                <a:latin typeface="+mn-lt"/>
                <a:sym typeface="Wingdings" pitchFamily="2" charset="2"/>
              </a:rPr>
              <a:t>Due to error,           may be inaccurate, leading to the following predict imprecise</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When users move nonlinearly,            can be tracked </a:t>
            </a:r>
            <a:r>
              <a:rPr lang="en-US" altLang="zh-CN" sz="1800" kern="0" dirty="0" smtClean="0">
                <a:solidFill>
                  <a:srgbClr val="FF0000"/>
                </a:solidFill>
                <a:latin typeface="+mn-lt"/>
                <a:sym typeface="Wingdings" pitchFamily="2" charset="2"/>
              </a:rPr>
              <a:t>adaptively</a:t>
            </a:r>
          </a:p>
        </p:txBody>
      </p:sp>
      <p:graphicFrame>
        <p:nvGraphicFramePr>
          <p:cNvPr id="276489" name="Object 9"/>
          <p:cNvGraphicFramePr>
            <a:graphicFrameLocks noChangeAspect="1"/>
          </p:cNvGraphicFramePr>
          <p:nvPr/>
        </p:nvGraphicFramePr>
        <p:xfrm>
          <a:off x="2895600" y="5390104"/>
          <a:ext cx="577850" cy="374650"/>
        </p:xfrm>
        <a:graphic>
          <a:graphicData uri="http://schemas.openxmlformats.org/presentationml/2006/ole">
            <mc:AlternateContent xmlns:mc="http://schemas.openxmlformats.org/markup-compatibility/2006">
              <mc:Choice xmlns:v="urn:schemas-microsoft-com:vml" Requires="v">
                <p:oleObj spid="_x0000_s276829" name="Equation" r:id="rId18" imgW="571252" imgH="380835" progId="Equation.DSMT4">
                  <p:embed/>
                </p:oleObj>
              </mc:Choice>
              <mc:Fallback>
                <p:oleObj name="Equation" r:id="rId18" imgW="571252" imgH="380835" progId="Equation.DSMT4">
                  <p:embed/>
                  <p:pic>
                    <p:nvPicPr>
                      <p:cNvPr id="0" name="Picture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95600" y="5390104"/>
                        <a:ext cx="5778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490" name="Object 10"/>
          <p:cNvGraphicFramePr>
            <a:graphicFrameLocks noChangeAspect="1"/>
          </p:cNvGraphicFramePr>
          <p:nvPr/>
        </p:nvGraphicFramePr>
        <p:xfrm>
          <a:off x="2209800" y="5811296"/>
          <a:ext cx="576263" cy="387350"/>
        </p:xfrm>
        <a:graphic>
          <a:graphicData uri="http://schemas.openxmlformats.org/presentationml/2006/ole">
            <mc:AlternateContent xmlns:mc="http://schemas.openxmlformats.org/markup-compatibility/2006">
              <mc:Choice xmlns:v="urn:schemas-microsoft-com:vml" Requires="v">
                <p:oleObj spid="_x0000_s276830" name="Equation" r:id="rId20" imgW="571252" imgH="393529" progId="Equation.DSMT4">
                  <p:embed/>
                </p:oleObj>
              </mc:Choice>
              <mc:Fallback>
                <p:oleObj name="Equation" r:id="rId20" imgW="571252" imgH="393529" progId="Equation.DSMT4">
                  <p:embed/>
                  <p:pic>
                    <p:nvPicPr>
                      <p:cNvPr id="0"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5811296"/>
                        <a:ext cx="5762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3"/>
          <p:cNvSpPr txBox="1">
            <a:spLocks noChangeArrowheads="1"/>
          </p:cNvSpPr>
          <p:nvPr/>
        </p:nvSpPr>
        <p:spPr bwMode="auto">
          <a:xfrm>
            <a:off x="0" y="3810000"/>
            <a:ext cx="8921750" cy="1524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sz="2200" b="1" kern="0" dirty="0" smtClean="0">
                <a:solidFill>
                  <a:srgbClr val="000000"/>
                </a:solidFill>
                <a:latin typeface="+mn-lt"/>
                <a:sym typeface="Wingdings" pitchFamily="2" charset="2"/>
              </a:rPr>
              <a:t>Step 6: how realize LS &amp; why it can save pilot overhead</a:t>
            </a:r>
          </a:p>
          <a:p>
            <a:pPr marL="742950" lvl="1" indent="-285750" eaLnBrk="1" hangingPunct="1">
              <a:lnSpc>
                <a:spcPct val="150000"/>
              </a:lnSpc>
              <a:spcBef>
                <a:spcPct val="20000"/>
              </a:spcBef>
              <a:buClr>
                <a:srgbClr val="000000"/>
              </a:buClr>
              <a:buFontTx/>
              <a:buChar char="–"/>
              <a:defRPr/>
            </a:pPr>
            <a:r>
              <a:rPr lang="en-US" altLang="zh-CN" sz="1800" kern="0" dirty="0" smtClean="0">
                <a:solidFill>
                  <a:srgbClr val="000000"/>
                </a:solidFill>
                <a:latin typeface="+mn-lt"/>
                <a:sym typeface="Wingdings" pitchFamily="2" charset="2"/>
              </a:rPr>
              <a:t>LS can be simply realized by the </a:t>
            </a:r>
            <a:r>
              <a:rPr lang="en-US" altLang="zh-CN" sz="1800" kern="0" dirty="0" smtClean="0">
                <a:solidFill>
                  <a:srgbClr val="0033CC"/>
                </a:solidFill>
                <a:latin typeface="+mn-lt"/>
                <a:sym typeface="Wingdings" pitchFamily="2" charset="2"/>
              </a:rPr>
              <a:t>selecting network </a:t>
            </a:r>
            <a:r>
              <a:rPr lang="en-US" altLang="zh-CN" sz="1800" kern="0" dirty="0" smtClean="0">
                <a:solidFill>
                  <a:srgbClr val="000000"/>
                </a:solidFill>
                <a:latin typeface="+mn-lt"/>
                <a:sym typeface="Wingdings" pitchFamily="2" charset="2"/>
              </a:rPr>
              <a:t>of </a:t>
            </a:r>
            <a:r>
              <a:rPr lang="en-US" altLang="zh-CN" sz="1800" kern="0" dirty="0" err="1" smtClean="0">
                <a:solidFill>
                  <a:srgbClr val="000000"/>
                </a:solidFill>
                <a:latin typeface="+mn-lt"/>
                <a:sym typeface="Wingdings" pitchFamily="2" charset="2"/>
              </a:rPr>
              <a:t>beamspace</a:t>
            </a:r>
            <a:r>
              <a:rPr lang="en-US" altLang="zh-CN" sz="1800" kern="0" dirty="0" smtClean="0">
                <a:solidFill>
                  <a:srgbClr val="000000"/>
                </a:solidFill>
                <a:latin typeface="+mn-lt"/>
                <a:sym typeface="Wingdings" pitchFamily="2" charset="2"/>
              </a:rPr>
              <a:t> MIMO</a:t>
            </a:r>
          </a:p>
          <a:p>
            <a:pPr marL="742950" lvl="1" indent="-285750" eaLnBrk="1" hangingPunct="1">
              <a:spcBef>
                <a:spcPct val="20000"/>
              </a:spcBef>
              <a:buClr>
                <a:srgbClr val="000000"/>
              </a:buClr>
              <a:buFontTx/>
              <a:buChar char="–"/>
              <a:defRPr/>
            </a:pPr>
            <a:r>
              <a:rPr lang="en-US" altLang="zh-CN" sz="1800" kern="0" dirty="0" smtClean="0">
                <a:solidFill>
                  <a:srgbClr val="000000"/>
                </a:solidFill>
                <a:latin typeface="+mn-lt"/>
                <a:sym typeface="Wingdings" pitchFamily="2" charset="2"/>
              </a:rPr>
              <a:t>The </a:t>
            </a:r>
            <a:r>
              <a:rPr lang="en-US" altLang="zh-CN" sz="1800" kern="0" dirty="0" smtClean="0">
                <a:solidFill>
                  <a:srgbClr val="0033CC"/>
                </a:solidFill>
                <a:latin typeface="+mn-lt"/>
                <a:sym typeface="Wingdings" pitchFamily="2" charset="2"/>
              </a:rPr>
              <a:t>size of support </a:t>
            </a:r>
            <a:r>
              <a:rPr lang="en-US" altLang="zh-CN" sz="1800" kern="0" dirty="0" smtClean="0">
                <a:solidFill>
                  <a:srgbClr val="000000"/>
                </a:solidFill>
                <a:latin typeface="+mn-lt"/>
                <a:sym typeface="Wingdings" pitchFamily="2" charset="2"/>
              </a:rPr>
              <a:t>is </a:t>
            </a:r>
            <a:r>
              <a:rPr lang="en-US" altLang="zh-CN" sz="1800" kern="0" dirty="0" smtClean="0">
                <a:solidFill>
                  <a:srgbClr val="FF0000"/>
                </a:solidFill>
                <a:latin typeface="+mn-lt"/>
                <a:sym typeface="Wingdings" pitchFamily="2" charset="2"/>
              </a:rPr>
              <a:t>small</a:t>
            </a:r>
            <a:r>
              <a:rPr lang="en-US" altLang="zh-CN" sz="1800" kern="0" dirty="0" smtClean="0">
                <a:solidFill>
                  <a:srgbClr val="000000"/>
                </a:solidFill>
                <a:latin typeface="+mn-lt"/>
                <a:sym typeface="Wingdings" pitchFamily="2" charset="2"/>
              </a:rPr>
              <a:t>, pilot overhead can be saved even with limited number of RF chains</a:t>
            </a:r>
          </a:p>
        </p:txBody>
      </p:sp>
      <p:graphicFrame>
        <p:nvGraphicFramePr>
          <p:cNvPr id="276491" name="Object 11"/>
          <p:cNvGraphicFramePr>
            <a:graphicFrameLocks noChangeAspect="1"/>
          </p:cNvGraphicFramePr>
          <p:nvPr/>
        </p:nvGraphicFramePr>
        <p:xfrm>
          <a:off x="4018504" y="6182248"/>
          <a:ext cx="576263" cy="387350"/>
        </p:xfrm>
        <a:graphic>
          <a:graphicData uri="http://schemas.openxmlformats.org/presentationml/2006/ole">
            <mc:AlternateContent xmlns:mc="http://schemas.openxmlformats.org/markup-compatibility/2006">
              <mc:Choice xmlns:v="urn:schemas-microsoft-com:vml" Requires="v">
                <p:oleObj spid="_x0000_s276831" name="Equation" r:id="rId21" imgW="571252" imgH="393529" progId="Equation.DSMT4">
                  <p:embed/>
                </p:oleObj>
              </mc:Choice>
              <mc:Fallback>
                <p:oleObj name="Equation" r:id="rId21" imgW="571252" imgH="393529" progId="Equation.DSMT4">
                  <p:embed/>
                  <p:pic>
                    <p:nvPicPr>
                      <p:cNvPr id="0"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8504" y="6182248"/>
                        <a:ext cx="576263"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33628" y="2514600"/>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36613" y="1643063"/>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406400" y="15240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066800" y="1625600"/>
            <a:ext cx="3276600" cy="461665"/>
          </a:xfrm>
          <a:prstGeom prst="rect">
            <a:avLst/>
          </a:prstGeom>
          <a:noFill/>
          <a:ln w="9525" algn="ctr">
            <a:noFill/>
            <a:miter lim="800000"/>
            <a:headEnd/>
            <a:tailEnd/>
          </a:ln>
        </p:spPr>
        <p:txBody>
          <a:bodyPr>
            <a:spAutoFit/>
          </a:bodyPr>
          <a:lstStyle/>
          <a:p>
            <a:pPr algn="ctr" eaLnBrk="1" hangingPunct="1"/>
            <a:r>
              <a:rPr lang="en-US" altLang="zh-CN" b="1" dirty="0" smtClean="0">
                <a:latin typeface="Times New Roman" pitchFamily="18" charset="0"/>
              </a:rPr>
              <a:t>Technical Background</a:t>
            </a:r>
            <a:endParaRPr lang="zh-CN" altLang="zh-CN" dirty="0" smtClean="0"/>
          </a:p>
        </p:txBody>
      </p:sp>
      <p:sp>
        <p:nvSpPr>
          <p:cNvPr id="27654" name="Text Box 9"/>
          <p:cNvSpPr txBox="1">
            <a:spLocks noChangeArrowheads="1"/>
          </p:cNvSpPr>
          <p:nvPr/>
        </p:nvSpPr>
        <p:spPr bwMode="gray">
          <a:xfrm>
            <a:off x="620713" y="16224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077912" y="2549525"/>
            <a:ext cx="2808288" cy="457200"/>
          </a:xfrm>
          <a:prstGeom prst="rect">
            <a:avLst/>
          </a:prstGeom>
          <a:noFill/>
          <a:ln w="9525" algn="ctr">
            <a:noFill/>
            <a:miter lim="800000"/>
            <a:headEnd/>
            <a:tailEnd/>
          </a:ln>
        </p:spPr>
        <p:txBody>
          <a:bodyPr>
            <a:spAutoFit/>
          </a:bodyPr>
          <a:lstStyle/>
          <a:p>
            <a:pPr algn="ctr" eaLnBrk="1" hangingPunct="1"/>
            <a:r>
              <a:rPr lang="en-US" altLang="zh-CN" b="1" dirty="0" err="1" smtClean="0">
                <a:latin typeface="Times New Roman" pitchFamily="18" charset="0"/>
              </a:rPr>
              <a:t>Beamspace</a:t>
            </a:r>
            <a:r>
              <a:rPr lang="en-US" altLang="zh-CN" b="1" dirty="0" smtClean="0">
                <a:latin typeface="Times New Roman" pitchFamily="18" charset="0"/>
              </a:rPr>
              <a:t> MIMO</a:t>
            </a:r>
            <a:endParaRPr lang="zh-CN" altLang="zh-CN" dirty="0"/>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06196" y="3436303"/>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2" name="AutoShape 7"/>
          <p:cNvSpPr>
            <a:spLocks noChangeArrowheads="1"/>
          </p:cNvSpPr>
          <p:nvPr/>
        </p:nvSpPr>
        <p:spPr bwMode="gray">
          <a:xfrm>
            <a:off x="381000" y="331724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1" name="Text Box 8"/>
          <p:cNvSpPr txBox="1">
            <a:spLocks noChangeArrowheads="1"/>
          </p:cNvSpPr>
          <p:nvPr/>
        </p:nvSpPr>
        <p:spPr bwMode="gray">
          <a:xfrm>
            <a:off x="1173480" y="3444855"/>
            <a:ext cx="294132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cs typeface="Times New Roman" pitchFamily="18" charset="0"/>
              </a:rPr>
              <a:t>PA channel tracking</a:t>
            </a:r>
            <a:endParaRPr lang="zh-CN" altLang="zh-CN" b="1" dirty="0">
              <a:latin typeface="Times New Roman" pitchFamily="18" charset="0"/>
              <a:cs typeface="Times New Roman" pitchFamily="18" charset="0"/>
            </a:endParaRPr>
          </a:p>
        </p:txBody>
      </p:sp>
      <p:sp>
        <p:nvSpPr>
          <p:cNvPr id="27662" name="Text Box 9"/>
          <p:cNvSpPr txBox="1">
            <a:spLocks noChangeArrowheads="1"/>
          </p:cNvSpPr>
          <p:nvPr/>
        </p:nvSpPr>
        <p:spPr bwMode="gray">
          <a:xfrm>
            <a:off x="595313" y="341566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795020" y="439642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27736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817880" y="4399598"/>
            <a:ext cx="3055938" cy="457200"/>
          </a:xfrm>
          <a:prstGeom prst="rect">
            <a:avLst/>
          </a:prstGeom>
          <a:noFill/>
          <a:ln w="9525" algn="ctr">
            <a:noFill/>
            <a:miter lim="800000"/>
            <a:headEnd/>
            <a:tailEnd/>
          </a:ln>
        </p:spPr>
        <p:txBody>
          <a:bodyPr>
            <a:spAutoFit/>
          </a:bodyPr>
          <a:lstStyle/>
          <a:p>
            <a:pPr algn="ctr" eaLnBrk="1" hangingPunct="1"/>
            <a:r>
              <a:rPr lang="zh-CN" altLang="zh-CN" b="1" dirty="0">
                <a:latin typeface="Times New Roman" pitchFamily="18" charset="0"/>
              </a:rPr>
              <a:t>    </a:t>
            </a:r>
            <a:r>
              <a:rPr lang="en-US" altLang="zh-CN" b="1" dirty="0">
                <a:solidFill>
                  <a:srgbClr val="FF0000"/>
                </a:solidFill>
                <a:latin typeface="Times New Roman" pitchFamily="18" charset="0"/>
              </a:rPr>
              <a:t>Simulation Results</a:t>
            </a:r>
            <a:endParaRPr lang="zh-CN" altLang="zh-CN" dirty="0">
              <a:solidFill>
                <a:srgbClr val="FF0000"/>
              </a:solidFill>
            </a:endParaRPr>
          </a:p>
        </p:txBody>
      </p:sp>
      <p:sp>
        <p:nvSpPr>
          <p:cNvPr id="27666" name="Text Box 9"/>
          <p:cNvSpPr txBox="1">
            <a:spLocks noChangeArrowheads="1"/>
          </p:cNvSpPr>
          <p:nvPr/>
        </p:nvSpPr>
        <p:spPr bwMode="gray">
          <a:xfrm>
            <a:off x="596900" y="437578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795020" y="534130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82588" y="522224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596900" y="532066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18</a:t>
            </a:fld>
            <a:endParaRPr lang="en-US" altLang="zh-CN"/>
          </a:p>
        </p:txBody>
      </p:sp>
      <p:sp>
        <p:nvSpPr>
          <p:cNvPr id="24" name="Text Box 8"/>
          <p:cNvSpPr txBox="1">
            <a:spLocks noChangeArrowheads="1"/>
          </p:cNvSpPr>
          <p:nvPr/>
        </p:nvSpPr>
        <p:spPr bwMode="gray">
          <a:xfrm>
            <a:off x="838200" y="5349240"/>
            <a:ext cx="2133600" cy="461665"/>
          </a:xfrm>
          <a:prstGeom prst="rect">
            <a:avLst/>
          </a:prstGeom>
          <a:noFill/>
          <a:ln w="9525" algn="ctr">
            <a:noFill/>
            <a:miter lim="800000"/>
            <a:headEnd/>
            <a:tailEnd/>
          </a:ln>
        </p:spPr>
        <p:txBody>
          <a:bodyPr wrap="square">
            <a:spAutoFit/>
          </a:bodyPr>
          <a:lstStyle/>
          <a:p>
            <a:pPr algn="ctr" eaLnBrk="1" hangingPunct="1"/>
            <a:r>
              <a:rPr lang="zh-CN" altLang="zh-CN" b="1" dirty="0">
                <a:latin typeface="Times New Roman" pitchFamily="18" charset="0"/>
              </a:rPr>
              <a:t>    </a:t>
            </a:r>
            <a:r>
              <a:rPr lang="en-US" altLang="zh-CN" b="1" dirty="0" smtClean="0">
                <a:latin typeface="Times New Roman" pitchFamily="18" charset="0"/>
              </a:rPr>
              <a:t>Conclusions</a:t>
            </a:r>
            <a:endParaRPr lang="zh-CN" altLang="zh-CN" dirty="0"/>
          </a:p>
        </p:txBody>
      </p:sp>
    </p:spTree>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52400" y="228600"/>
            <a:ext cx="8763000" cy="685800"/>
          </a:xfrm>
        </p:spPr>
        <p:txBody>
          <a:bodyPr/>
          <a:lstStyle/>
          <a:p>
            <a:r>
              <a:rPr lang="en-US" altLang="zh-CN" dirty="0" smtClean="0"/>
              <a:t>Simulation setup</a:t>
            </a:r>
            <a:endParaRPr lang="zh-CN" altLang="en-US" dirty="0"/>
          </a:p>
        </p:txBody>
      </p:sp>
      <p:sp>
        <p:nvSpPr>
          <p:cNvPr id="11" name="Rectangle 3"/>
          <p:cNvSpPr txBox="1">
            <a:spLocks noChangeArrowheads="1"/>
          </p:cNvSpPr>
          <p:nvPr/>
        </p:nvSpPr>
        <p:spPr bwMode="auto">
          <a:xfrm>
            <a:off x="0" y="1104900"/>
            <a:ext cx="8921750" cy="26289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Channel parameters</a:t>
            </a:r>
            <a:endParaRPr lang="en-US" altLang="zh-CN"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Channel model: </a:t>
            </a:r>
            <a:r>
              <a:rPr lang="en-US" altLang="zh-CN" sz="2000" b="1" dirty="0" err="1" smtClean="0">
                <a:solidFill>
                  <a:srgbClr val="0033CC"/>
                </a:solidFill>
              </a:rPr>
              <a:t>Saleh</a:t>
            </a:r>
            <a:r>
              <a:rPr lang="en-US" altLang="zh-CN" sz="2000" b="1" dirty="0" smtClean="0">
                <a:solidFill>
                  <a:srgbClr val="0033CC"/>
                </a:solidFill>
              </a:rPr>
              <a:t>-Valenzuela model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MIMO configuration:</a:t>
            </a:r>
          </a:p>
          <a:p>
            <a:pPr marL="742950" lvl="1" indent="-285750" eaLnBrk="1" hangingPunct="1">
              <a:spcBef>
                <a:spcPct val="20000"/>
              </a:spcBef>
              <a:buClr>
                <a:srgbClr val="000000"/>
              </a:buClr>
              <a:buFontTx/>
              <a:buChar char="–"/>
              <a:defRPr/>
            </a:pPr>
            <a:r>
              <a:rPr lang="en-US" altLang="zh-CN" sz="2000" kern="0" dirty="0" smtClean="0">
                <a:solidFill>
                  <a:srgbClr val="000000"/>
                </a:solidFill>
                <a:sym typeface="Wingdings" pitchFamily="2" charset="2"/>
              </a:rPr>
              <a:t>Antenna array: ULA at BS, with antenna spacing</a:t>
            </a:r>
            <a:endParaRPr lang="en-US" altLang="zh-CN" sz="20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One </a:t>
            </a:r>
            <a:r>
              <a:rPr lang="en-US" altLang="zh-CN" sz="2000" kern="0" dirty="0" err="1" smtClean="0">
                <a:solidFill>
                  <a:srgbClr val="000000"/>
                </a:solidFill>
                <a:latin typeface="+mn-lt"/>
                <a:sym typeface="Wingdings" pitchFamily="2" charset="2"/>
              </a:rPr>
              <a:t>LoS</a:t>
            </a:r>
            <a:r>
              <a:rPr lang="en-US" altLang="zh-CN" sz="2000" kern="0" dirty="0" smtClean="0">
                <a:solidFill>
                  <a:srgbClr val="000000"/>
                </a:solidFill>
                <a:latin typeface="+mn-lt"/>
                <a:sym typeface="Wingdings" pitchFamily="2" charset="2"/>
              </a:rPr>
              <a:t> path with gain</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Length of one period </a:t>
            </a:r>
          </a:p>
        </p:txBody>
      </p:sp>
      <p:sp>
        <p:nvSpPr>
          <p:cNvPr id="17" name="灯片编号占位符 16"/>
          <p:cNvSpPr>
            <a:spLocks noGrp="1"/>
          </p:cNvSpPr>
          <p:nvPr>
            <p:ph type="sldNum" sz="quarter" idx="10"/>
          </p:nvPr>
        </p:nvSpPr>
        <p:spPr/>
        <p:txBody>
          <a:bodyPr/>
          <a:lstStyle/>
          <a:p>
            <a:pPr>
              <a:defRPr/>
            </a:pPr>
            <a:fld id="{120F6300-F71A-4E4A-ACDC-0879076BA03D}" type="slidenum">
              <a:rPr lang="zh-CN" altLang="en-US" smtClean="0"/>
              <a:pPr>
                <a:defRPr/>
              </a:pPr>
              <a:t>19</a:t>
            </a:fld>
            <a:endParaRPr lang="en-US" altLang="zh-CN"/>
          </a:p>
        </p:txBody>
      </p:sp>
      <p:graphicFrame>
        <p:nvGraphicFramePr>
          <p:cNvPr id="19" name="对象 18"/>
          <p:cNvGraphicFramePr>
            <a:graphicFrameLocks noChangeAspect="1"/>
          </p:cNvGraphicFramePr>
          <p:nvPr/>
        </p:nvGraphicFramePr>
        <p:xfrm>
          <a:off x="3164523" y="1983422"/>
          <a:ext cx="1689100" cy="279400"/>
        </p:xfrm>
        <a:graphic>
          <a:graphicData uri="http://schemas.openxmlformats.org/presentationml/2006/ole">
            <mc:AlternateContent xmlns:mc="http://schemas.openxmlformats.org/markup-compatibility/2006">
              <mc:Choice xmlns:v="urn:schemas-microsoft-com:vml" Requires="v">
                <p:oleObj spid="_x0000_s148910" name="Equation" r:id="rId4" imgW="1689100" imgH="279400" progId="Equation.DSMT4">
                  <p:embed/>
                </p:oleObj>
              </mc:Choice>
              <mc:Fallback>
                <p:oleObj name="Equation" r:id="rId4" imgW="1689100" imgH="279400" progId="Equation.DSMT4">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4523" y="1983422"/>
                        <a:ext cx="1689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p:cNvGraphicFramePr>
            <a:graphicFrameLocks noChangeAspect="1"/>
          </p:cNvGraphicFramePr>
          <p:nvPr/>
        </p:nvGraphicFramePr>
        <p:xfrm>
          <a:off x="4958080" y="1932940"/>
          <a:ext cx="1282700" cy="330200"/>
        </p:xfrm>
        <a:graphic>
          <a:graphicData uri="http://schemas.openxmlformats.org/presentationml/2006/ole">
            <mc:AlternateContent xmlns:mc="http://schemas.openxmlformats.org/markup-compatibility/2006">
              <mc:Choice xmlns:v="urn:schemas-microsoft-com:vml" Requires="v">
                <p:oleObj spid="_x0000_s148911" name="Equation" r:id="rId6" imgW="1282700" imgH="330200" progId="Equation.DSMT4">
                  <p:embed/>
                </p:oleObj>
              </mc:Choice>
              <mc:Fallback>
                <p:oleObj name="Equation" r:id="rId6" imgW="1282700" imgH="330200" progId="Equation.DSMT4">
                  <p:embed/>
                  <p:pic>
                    <p:nvPicPr>
                      <p:cNvPr id="0" name="Picture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8080" y="1932940"/>
                        <a:ext cx="12827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nvGraphicFramePr>
        <p:xfrm>
          <a:off x="6324600" y="2354244"/>
          <a:ext cx="901700" cy="254000"/>
        </p:xfrm>
        <a:graphic>
          <a:graphicData uri="http://schemas.openxmlformats.org/presentationml/2006/ole">
            <mc:AlternateContent xmlns:mc="http://schemas.openxmlformats.org/markup-compatibility/2006">
              <mc:Choice xmlns:v="urn:schemas-microsoft-com:vml" Requires="v">
                <p:oleObj spid="_x0000_s148912" name="Equation" r:id="rId8" imgW="901309" imgH="253890" progId="Equation.DSMT4">
                  <p:embed/>
                </p:oleObj>
              </mc:Choice>
              <mc:Fallback>
                <p:oleObj name="Equation" r:id="rId8" imgW="901309" imgH="253890" progId="Equation.DSMT4">
                  <p:embed/>
                  <p:pic>
                    <p:nvPicPr>
                      <p:cNvPr id="0" name="Picture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2354244"/>
                        <a:ext cx="9017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对象 22"/>
          <p:cNvGraphicFramePr>
            <a:graphicFrameLocks noChangeAspect="1"/>
          </p:cNvGraphicFramePr>
          <p:nvPr/>
        </p:nvGraphicFramePr>
        <p:xfrm>
          <a:off x="3525520" y="2667000"/>
          <a:ext cx="1498600" cy="381000"/>
        </p:xfrm>
        <a:graphic>
          <a:graphicData uri="http://schemas.openxmlformats.org/presentationml/2006/ole">
            <mc:AlternateContent xmlns:mc="http://schemas.openxmlformats.org/markup-compatibility/2006">
              <mc:Choice xmlns:v="urn:schemas-microsoft-com:vml" Requires="v">
                <p:oleObj spid="_x0000_s148913" name="Equation" r:id="rId10" imgW="1498600" imgH="381000" progId="Equation.DSMT4">
                  <p:embed/>
                </p:oleObj>
              </mc:Choice>
              <mc:Fallback>
                <p:oleObj name="Equation" r:id="rId10" imgW="1498600" imgH="381000" progId="Equation.DSMT4">
                  <p:embed/>
                  <p:pic>
                    <p:nvPicPr>
                      <p:cNvPr id="0" name="Picture 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5520" y="2667000"/>
                        <a:ext cx="1498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3"/>
          <p:cNvSpPr txBox="1">
            <a:spLocks noChangeArrowheads="1"/>
          </p:cNvSpPr>
          <p:nvPr/>
        </p:nvSpPr>
        <p:spPr bwMode="auto">
          <a:xfrm>
            <a:off x="-6350" y="3400948"/>
            <a:ext cx="8997950" cy="20955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Motion state </a:t>
            </a:r>
            <a:endParaRPr lang="en-US" altLang="zh-CN"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User 1:</a:t>
            </a:r>
            <a:endParaRPr lang="en-US" altLang="zh-CN" sz="2000" dirty="0" smtClean="0">
              <a:solidFill>
                <a:srgbClr val="0033CC"/>
              </a:solidFill>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User 2:</a:t>
            </a:r>
          </a:p>
          <a:p>
            <a:pPr marL="742950" lvl="1" indent="-285750" eaLnBrk="1" hangingPunct="1">
              <a:spcBef>
                <a:spcPct val="20000"/>
              </a:spcBef>
              <a:buClr>
                <a:srgbClr val="000000"/>
              </a:buClr>
              <a:buFontTx/>
              <a:buChar char="–"/>
              <a:defRPr/>
            </a:pPr>
            <a:r>
              <a:rPr lang="en-US" altLang="zh-CN" sz="2000" kern="0" dirty="0" smtClean="0">
                <a:solidFill>
                  <a:srgbClr val="000000"/>
                </a:solidFill>
                <a:sym typeface="Wingdings" pitchFamily="2" charset="2"/>
              </a:rPr>
              <a:t>User 3:</a:t>
            </a:r>
            <a:endParaRPr lang="en-US" altLang="zh-CN" sz="20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User 4:                                        ,                                             (</a:t>
            </a:r>
            <a:r>
              <a:rPr lang="en-US" altLang="zh-CN" sz="2000" b="1" kern="0" dirty="0" smtClean="0">
                <a:solidFill>
                  <a:srgbClr val="FF0000"/>
                </a:solidFill>
                <a:latin typeface="+mn-lt"/>
                <a:sym typeface="Wingdings" pitchFamily="2" charset="2"/>
              </a:rPr>
              <a:t>nonlinear</a:t>
            </a:r>
            <a:r>
              <a:rPr lang="en-US" altLang="zh-CN" sz="2000" kern="0" dirty="0" smtClean="0">
                <a:solidFill>
                  <a:srgbClr val="000000"/>
                </a:solidFill>
                <a:latin typeface="+mn-lt"/>
                <a:sym typeface="Wingdings" pitchFamily="2" charset="2"/>
              </a:rPr>
              <a:t>)</a:t>
            </a:r>
          </a:p>
        </p:txBody>
      </p:sp>
      <p:graphicFrame>
        <p:nvGraphicFramePr>
          <p:cNvPr id="148505" name="Object 25"/>
          <p:cNvGraphicFramePr>
            <a:graphicFrameLocks noChangeAspect="1"/>
          </p:cNvGraphicFramePr>
          <p:nvPr/>
        </p:nvGraphicFramePr>
        <p:xfrm>
          <a:off x="1689417" y="3797300"/>
          <a:ext cx="3035300" cy="431800"/>
        </p:xfrm>
        <a:graphic>
          <a:graphicData uri="http://schemas.openxmlformats.org/presentationml/2006/ole">
            <mc:AlternateContent xmlns:mc="http://schemas.openxmlformats.org/markup-compatibility/2006">
              <mc:Choice xmlns:v="urn:schemas-microsoft-com:vml" Requires="v">
                <p:oleObj spid="_x0000_s148914" name="Equation" r:id="rId12" imgW="3047760" imgH="431640" progId="Equation.DSMT4">
                  <p:embed/>
                </p:oleObj>
              </mc:Choice>
              <mc:Fallback>
                <p:oleObj name="Equation" r:id="rId12" imgW="3047760" imgH="431640" progId="Equation.DSMT4">
                  <p:embed/>
                  <p:pic>
                    <p:nvPicPr>
                      <p:cNvPr id="0" name="Picture 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89417" y="3797300"/>
                        <a:ext cx="3035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6" name="Object 26"/>
          <p:cNvGraphicFramePr>
            <a:graphicFrameLocks noChangeAspect="1"/>
          </p:cNvGraphicFramePr>
          <p:nvPr/>
        </p:nvGraphicFramePr>
        <p:xfrm>
          <a:off x="1676400" y="4165600"/>
          <a:ext cx="3074987" cy="431800"/>
        </p:xfrm>
        <a:graphic>
          <a:graphicData uri="http://schemas.openxmlformats.org/presentationml/2006/ole">
            <mc:AlternateContent xmlns:mc="http://schemas.openxmlformats.org/markup-compatibility/2006">
              <mc:Choice xmlns:v="urn:schemas-microsoft-com:vml" Requires="v">
                <p:oleObj spid="_x0000_s148915" name="Equation" r:id="rId14" imgW="3085920" imgH="431640" progId="Equation.DSMT4">
                  <p:embed/>
                </p:oleObj>
              </mc:Choice>
              <mc:Fallback>
                <p:oleObj name="Equation" r:id="rId14" imgW="3085920" imgH="431640" progId="Equation.DSMT4">
                  <p:embed/>
                  <p:pic>
                    <p:nvPicPr>
                      <p:cNvPr id="0" name="Picture 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6400" y="4165600"/>
                        <a:ext cx="30749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7" name="Object 27"/>
          <p:cNvGraphicFramePr>
            <a:graphicFrameLocks noChangeAspect="1"/>
          </p:cNvGraphicFramePr>
          <p:nvPr/>
        </p:nvGraphicFramePr>
        <p:xfrm>
          <a:off x="1686877" y="4521200"/>
          <a:ext cx="2871788" cy="431800"/>
        </p:xfrm>
        <a:graphic>
          <a:graphicData uri="http://schemas.openxmlformats.org/presentationml/2006/ole">
            <mc:AlternateContent xmlns:mc="http://schemas.openxmlformats.org/markup-compatibility/2006">
              <mc:Choice xmlns:v="urn:schemas-microsoft-com:vml" Requires="v">
                <p:oleObj spid="_x0000_s148916" name="Equation" r:id="rId16" imgW="2882880" imgH="431640" progId="Equation.DSMT4">
                  <p:embed/>
                </p:oleObj>
              </mc:Choice>
              <mc:Fallback>
                <p:oleObj name="Equation" r:id="rId16" imgW="2882880" imgH="431640" progId="Equation.DSMT4">
                  <p:embed/>
                  <p:pic>
                    <p:nvPicPr>
                      <p:cNvPr id="0" name="Picture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86877" y="4521200"/>
                        <a:ext cx="2871788"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08" name="Object 28"/>
          <p:cNvGraphicFramePr>
            <a:graphicFrameLocks noChangeAspect="1"/>
          </p:cNvGraphicFramePr>
          <p:nvPr/>
        </p:nvGraphicFramePr>
        <p:xfrm>
          <a:off x="1693227" y="4902200"/>
          <a:ext cx="2755900" cy="431800"/>
        </p:xfrm>
        <a:graphic>
          <a:graphicData uri="http://schemas.openxmlformats.org/presentationml/2006/ole">
            <mc:AlternateContent xmlns:mc="http://schemas.openxmlformats.org/markup-compatibility/2006">
              <mc:Choice xmlns:v="urn:schemas-microsoft-com:vml" Requires="v">
                <p:oleObj spid="_x0000_s148917" name="Equation" r:id="rId18" imgW="2768400" imgH="431640" progId="Equation.DSMT4">
                  <p:embed/>
                </p:oleObj>
              </mc:Choice>
              <mc:Fallback>
                <p:oleObj name="Equation" r:id="rId18" imgW="2768400" imgH="431640" progId="Equation.DSMT4">
                  <p:embed/>
                  <p:pic>
                    <p:nvPicPr>
                      <p:cNvPr id="0" name="Picture 5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93227" y="4902200"/>
                        <a:ext cx="27559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
          <p:cNvSpPr txBox="1">
            <a:spLocks noChangeArrowheads="1"/>
          </p:cNvSpPr>
          <p:nvPr/>
        </p:nvSpPr>
        <p:spPr bwMode="auto">
          <a:xfrm>
            <a:off x="0" y="5372100"/>
            <a:ext cx="9448800" cy="20955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Algorithms</a:t>
            </a:r>
            <a:endParaRPr lang="en-US" altLang="zh-CN"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Regular channel estimation: SD-based algorithm,              pilots/period  </a:t>
            </a:r>
            <a:endParaRPr lang="en-US" altLang="zh-CN" sz="2000" dirty="0" smtClean="0">
              <a:solidFill>
                <a:srgbClr val="0033CC"/>
              </a:solidFill>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Channel tracking: PA channel tracking,  </a:t>
            </a:r>
            <a:r>
              <a:rPr lang="en-US" altLang="zh-CN" sz="2000" kern="0" dirty="0" smtClean="0">
                <a:solidFill>
                  <a:srgbClr val="000000"/>
                </a:solidFill>
                <a:sym typeface="Wingdings" pitchFamily="2" charset="2"/>
              </a:rPr>
              <a:t>                 pilots/period </a:t>
            </a:r>
            <a:endParaRPr lang="en-US" altLang="zh-CN" sz="2000" kern="0" dirty="0" smtClean="0">
              <a:solidFill>
                <a:srgbClr val="000000"/>
              </a:solidFill>
              <a:latin typeface="+mn-lt"/>
              <a:sym typeface="Wingdings" pitchFamily="2" charset="2"/>
            </a:endParaRPr>
          </a:p>
        </p:txBody>
      </p:sp>
      <p:graphicFrame>
        <p:nvGraphicFramePr>
          <p:cNvPr id="31" name="对象 30"/>
          <p:cNvGraphicFramePr>
            <a:graphicFrameLocks noChangeAspect="1"/>
          </p:cNvGraphicFramePr>
          <p:nvPr/>
        </p:nvGraphicFramePr>
        <p:xfrm>
          <a:off x="6466840" y="5885180"/>
          <a:ext cx="825500" cy="292100"/>
        </p:xfrm>
        <a:graphic>
          <a:graphicData uri="http://schemas.openxmlformats.org/presentationml/2006/ole">
            <mc:AlternateContent xmlns:mc="http://schemas.openxmlformats.org/markup-compatibility/2006">
              <mc:Choice xmlns:v="urn:schemas-microsoft-com:vml" Requires="v">
                <p:oleObj spid="_x0000_s148918" name="Equation" r:id="rId20" imgW="825500" imgH="292100" progId="Equation.DSMT4">
                  <p:embed/>
                </p:oleObj>
              </mc:Choice>
              <mc:Fallback>
                <p:oleObj name="Equation" r:id="rId20" imgW="825500" imgH="292100" progId="Equation.DSMT4">
                  <p:embed/>
                  <p:pic>
                    <p:nvPicPr>
                      <p:cNvPr id="0" name="Picture 5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66840" y="5885180"/>
                        <a:ext cx="825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10" name="Object 30"/>
          <p:cNvGraphicFramePr>
            <a:graphicFrameLocks noChangeAspect="1"/>
          </p:cNvGraphicFramePr>
          <p:nvPr/>
        </p:nvGraphicFramePr>
        <p:xfrm>
          <a:off x="5313680" y="6243320"/>
          <a:ext cx="1130300" cy="292100"/>
        </p:xfrm>
        <a:graphic>
          <a:graphicData uri="http://schemas.openxmlformats.org/presentationml/2006/ole">
            <mc:AlternateContent xmlns:mc="http://schemas.openxmlformats.org/markup-compatibility/2006">
              <mc:Choice xmlns:v="urn:schemas-microsoft-com:vml" Requires="v">
                <p:oleObj spid="_x0000_s148919" name="Equation" r:id="rId22" imgW="1130040" imgH="291960" progId="Equation.DSMT4">
                  <p:embed/>
                </p:oleObj>
              </mc:Choice>
              <mc:Fallback>
                <p:oleObj name="Equation" r:id="rId22" imgW="1130040" imgH="291960" progId="Equation.DSMT4">
                  <p:embed/>
                  <p:pic>
                    <p:nvPicPr>
                      <p:cNvPr id="0" name="Picture 5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13680" y="6243320"/>
                        <a:ext cx="1130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nvGraphicFramePr>
        <p:xfrm>
          <a:off x="3246456" y="3104104"/>
          <a:ext cx="533400" cy="228600"/>
        </p:xfrm>
        <a:graphic>
          <a:graphicData uri="http://schemas.openxmlformats.org/presentationml/2006/ole">
            <mc:AlternateContent xmlns:mc="http://schemas.openxmlformats.org/markup-compatibility/2006">
              <mc:Choice xmlns:v="urn:schemas-microsoft-com:vml" Requires="v">
                <p:oleObj spid="_x0000_s148920" name="Equation" r:id="rId24" imgW="533169" imgH="228501" progId="Equation.DSMT4">
                  <p:embed/>
                </p:oleObj>
              </mc:Choice>
              <mc:Fallback>
                <p:oleObj name="Equation" r:id="rId24" imgW="533169" imgH="228501" progId="Equation.DSMT4">
                  <p:embed/>
                  <p:pic>
                    <p:nvPicPr>
                      <p:cNvPr id="0" name="Picture 5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46456" y="3104104"/>
                        <a:ext cx="533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537" name="Object 57"/>
          <p:cNvGraphicFramePr>
            <a:graphicFrameLocks noChangeAspect="1"/>
          </p:cNvGraphicFramePr>
          <p:nvPr/>
        </p:nvGraphicFramePr>
        <p:xfrm>
          <a:off x="4541520" y="4876800"/>
          <a:ext cx="3071812" cy="457200"/>
        </p:xfrm>
        <a:graphic>
          <a:graphicData uri="http://schemas.openxmlformats.org/presentationml/2006/ole">
            <mc:AlternateContent xmlns:mc="http://schemas.openxmlformats.org/markup-compatibility/2006">
              <mc:Choice xmlns:v="urn:schemas-microsoft-com:vml" Requires="v">
                <p:oleObj spid="_x0000_s148921" name="Equation" r:id="rId26" imgW="3085920" imgH="457200" progId="Equation.DSMT4">
                  <p:embed/>
                </p:oleObj>
              </mc:Choice>
              <mc:Fallback>
                <p:oleObj name="Equation" r:id="rId26" imgW="3085920" imgH="457200" progId="Equation.DSMT4">
                  <p:embed/>
                  <p:pic>
                    <p:nvPicPr>
                      <p:cNvPr id="0" name="Picture 5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41520" y="4876800"/>
                        <a:ext cx="30718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33628" y="2514600"/>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36613" y="1643063"/>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406400" y="15240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066800" y="1625600"/>
            <a:ext cx="3276600" cy="461665"/>
          </a:xfrm>
          <a:prstGeom prst="rect">
            <a:avLst/>
          </a:prstGeom>
          <a:noFill/>
          <a:ln w="9525" algn="ctr">
            <a:noFill/>
            <a:miter lim="800000"/>
            <a:headEnd/>
            <a:tailEnd/>
          </a:ln>
        </p:spPr>
        <p:txBody>
          <a:bodyPr>
            <a:spAutoFit/>
          </a:bodyPr>
          <a:lstStyle/>
          <a:p>
            <a:pPr algn="ctr" eaLnBrk="1" hangingPunct="1"/>
            <a:r>
              <a:rPr lang="en-US" altLang="zh-CN" b="1" dirty="0" smtClean="0">
                <a:solidFill>
                  <a:srgbClr val="FF0000"/>
                </a:solidFill>
                <a:latin typeface="Times New Roman" pitchFamily="18" charset="0"/>
              </a:rPr>
              <a:t>Technical Background</a:t>
            </a:r>
            <a:endParaRPr lang="zh-CN" altLang="zh-CN" dirty="0" smtClean="0">
              <a:solidFill>
                <a:srgbClr val="FF0000"/>
              </a:solidFill>
            </a:endParaRPr>
          </a:p>
        </p:txBody>
      </p:sp>
      <p:sp>
        <p:nvSpPr>
          <p:cNvPr id="27654" name="Text Box 9"/>
          <p:cNvSpPr txBox="1">
            <a:spLocks noChangeArrowheads="1"/>
          </p:cNvSpPr>
          <p:nvPr/>
        </p:nvSpPr>
        <p:spPr bwMode="gray">
          <a:xfrm>
            <a:off x="620713" y="16224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077912" y="2549525"/>
            <a:ext cx="2808288" cy="457200"/>
          </a:xfrm>
          <a:prstGeom prst="rect">
            <a:avLst/>
          </a:prstGeom>
          <a:noFill/>
          <a:ln w="9525" algn="ctr">
            <a:noFill/>
            <a:miter lim="800000"/>
            <a:headEnd/>
            <a:tailEnd/>
          </a:ln>
        </p:spPr>
        <p:txBody>
          <a:bodyPr>
            <a:spAutoFit/>
          </a:bodyPr>
          <a:lstStyle/>
          <a:p>
            <a:pPr algn="ctr" eaLnBrk="1" hangingPunct="1"/>
            <a:r>
              <a:rPr lang="en-US" altLang="zh-CN" b="1" dirty="0" err="1" smtClean="0">
                <a:latin typeface="Times New Roman" pitchFamily="18" charset="0"/>
              </a:rPr>
              <a:t>Beamspace</a:t>
            </a:r>
            <a:r>
              <a:rPr lang="en-US" altLang="zh-CN" b="1" dirty="0" smtClean="0">
                <a:latin typeface="Times New Roman" pitchFamily="18" charset="0"/>
              </a:rPr>
              <a:t> MIMO</a:t>
            </a:r>
            <a:endParaRPr lang="zh-CN" altLang="zh-CN" dirty="0"/>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06196" y="3436303"/>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2" name="AutoShape 7"/>
          <p:cNvSpPr>
            <a:spLocks noChangeArrowheads="1"/>
          </p:cNvSpPr>
          <p:nvPr/>
        </p:nvSpPr>
        <p:spPr bwMode="gray">
          <a:xfrm>
            <a:off x="381000" y="331724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1" name="Text Box 8"/>
          <p:cNvSpPr txBox="1">
            <a:spLocks noChangeArrowheads="1"/>
          </p:cNvSpPr>
          <p:nvPr/>
        </p:nvSpPr>
        <p:spPr bwMode="gray">
          <a:xfrm>
            <a:off x="1173480" y="3444855"/>
            <a:ext cx="286512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cs typeface="Times New Roman" pitchFamily="18" charset="0"/>
              </a:rPr>
              <a:t>PA channel tracking</a:t>
            </a:r>
            <a:endParaRPr lang="zh-CN" altLang="zh-CN" b="1" dirty="0">
              <a:latin typeface="Times New Roman" pitchFamily="18" charset="0"/>
              <a:cs typeface="Times New Roman" pitchFamily="18" charset="0"/>
            </a:endParaRPr>
          </a:p>
        </p:txBody>
      </p:sp>
      <p:sp>
        <p:nvSpPr>
          <p:cNvPr id="27662" name="Text Box 9"/>
          <p:cNvSpPr txBox="1">
            <a:spLocks noChangeArrowheads="1"/>
          </p:cNvSpPr>
          <p:nvPr/>
        </p:nvSpPr>
        <p:spPr bwMode="gray">
          <a:xfrm>
            <a:off x="595313" y="341566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795020" y="439642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27736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817880" y="4399598"/>
            <a:ext cx="3055938" cy="457200"/>
          </a:xfrm>
          <a:prstGeom prst="rect">
            <a:avLst/>
          </a:prstGeom>
          <a:noFill/>
          <a:ln w="9525" algn="ctr">
            <a:noFill/>
            <a:miter lim="800000"/>
            <a:headEnd/>
            <a:tailEnd/>
          </a:ln>
        </p:spPr>
        <p:txBody>
          <a:bodyPr>
            <a:spAutoFit/>
          </a:bodyPr>
          <a:lstStyle/>
          <a:p>
            <a:pPr algn="ctr" eaLnBrk="1" hangingPunct="1"/>
            <a:r>
              <a:rPr lang="zh-CN" altLang="zh-CN" b="1" dirty="0">
                <a:latin typeface="Times New Roman" pitchFamily="18" charset="0"/>
              </a:rPr>
              <a:t>    </a:t>
            </a:r>
            <a:r>
              <a:rPr lang="en-US" altLang="zh-CN" b="1" dirty="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37578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795020" y="534130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82588" y="522224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596900" y="532066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2</a:t>
            </a:fld>
            <a:endParaRPr lang="en-US" altLang="zh-CN"/>
          </a:p>
        </p:txBody>
      </p:sp>
      <p:sp>
        <p:nvSpPr>
          <p:cNvPr id="24" name="Text Box 8"/>
          <p:cNvSpPr txBox="1">
            <a:spLocks noChangeArrowheads="1"/>
          </p:cNvSpPr>
          <p:nvPr/>
        </p:nvSpPr>
        <p:spPr bwMode="gray">
          <a:xfrm>
            <a:off x="838200" y="5349240"/>
            <a:ext cx="2133600" cy="461665"/>
          </a:xfrm>
          <a:prstGeom prst="rect">
            <a:avLst/>
          </a:prstGeom>
          <a:noFill/>
          <a:ln w="9525" algn="ctr">
            <a:noFill/>
            <a:miter lim="800000"/>
            <a:headEnd/>
            <a:tailEnd/>
          </a:ln>
        </p:spPr>
        <p:txBody>
          <a:bodyPr wrap="square">
            <a:spAutoFit/>
          </a:bodyPr>
          <a:lstStyle/>
          <a:p>
            <a:pPr algn="ctr" eaLnBrk="1" hangingPunct="1"/>
            <a:r>
              <a:rPr lang="zh-CN" altLang="zh-CN" b="1" dirty="0">
                <a:latin typeface="Times New Roman" pitchFamily="18" charset="0"/>
              </a:rPr>
              <a:t>    </a:t>
            </a:r>
            <a:r>
              <a:rPr lang="en-US" altLang="zh-CN" b="1" dirty="0" smtClean="0">
                <a:latin typeface="Times New Roman" pitchFamily="18" charset="0"/>
              </a:rPr>
              <a:t>Conclusions</a:t>
            </a:r>
            <a:endParaRPr lang="zh-CN" altLang="zh-CN" dirty="0"/>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Physical direction prediction</a:t>
            </a:r>
            <a:endParaRPr lang="zh-CN" altLang="en-US"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20</a:t>
            </a:fld>
            <a:endParaRPr lang="en-US" altLang="zh-CN"/>
          </a:p>
        </p:txBody>
      </p:sp>
      <p:sp>
        <p:nvSpPr>
          <p:cNvPr id="8" name="Rectangle 3"/>
          <p:cNvSpPr txBox="1">
            <a:spLocks noChangeArrowheads="1"/>
          </p:cNvSpPr>
          <p:nvPr/>
        </p:nvSpPr>
        <p:spPr bwMode="auto">
          <a:xfrm>
            <a:off x="0" y="1143000"/>
            <a:ext cx="9525000" cy="19050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Observations</a:t>
            </a:r>
            <a:endParaRPr lang="en-US" altLang="zh-CN"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SNR = 10 dB</a:t>
            </a:r>
            <a:endParaRPr lang="en-US" altLang="zh-CN" sz="2000" kern="0" dirty="0" smtClean="0">
              <a:solidFill>
                <a:srgbClr val="FF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PA channel tracking can always track the physical direction </a:t>
            </a:r>
            <a:r>
              <a:rPr lang="en-US" altLang="zh-CN" sz="2000" b="1" kern="0" dirty="0" smtClean="0">
                <a:solidFill>
                  <a:srgbClr val="FF0000"/>
                </a:solidFill>
                <a:latin typeface="+mn-lt"/>
                <a:sym typeface="Wingdings" pitchFamily="2" charset="2"/>
              </a:rPr>
              <a:t>accurately</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Even for user 4 who moves </a:t>
            </a:r>
            <a:r>
              <a:rPr lang="en-US" altLang="zh-CN" sz="2000" b="1" kern="0" dirty="0" smtClean="0">
                <a:solidFill>
                  <a:srgbClr val="FF0000"/>
                </a:solidFill>
                <a:latin typeface="+mn-lt"/>
                <a:sym typeface="Wingdings" pitchFamily="2" charset="2"/>
              </a:rPr>
              <a:t>nonlinearly</a:t>
            </a:r>
            <a:r>
              <a:rPr lang="en-US" altLang="zh-CN" sz="2000" kern="0" dirty="0" smtClean="0">
                <a:solidFill>
                  <a:srgbClr val="000000"/>
                </a:solidFill>
                <a:latin typeface="+mn-lt"/>
                <a:sym typeface="Wingdings" pitchFamily="2" charset="2"/>
              </a:rPr>
              <a:t>, the performance is </a:t>
            </a:r>
            <a:r>
              <a:rPr lang="en-US" altLang="zh-CN" sz="2000" b="1" kern="0" dirty="0" smtClean="0">
                <a:solidFill>
                  <a:srgbClr val="FF0000"/>
                </a:solidFill>
                <a:latin typeface="+mn-lt"/>
                <a:sym typeface="Wingdings" pitchFamily="2" charset="2"/>
              </a:rPr>
              <a:t>satisfying </a:t>
            </a:r>
          </a:p>
        </p:txBody>
      </p:sp>
      <p:pic>
        <p:nvPicPr>
          <p:cNvPr id="282625" name="Picture 1"/>
          <p:cNvPicPr>
            <a:picLocks noChangeAspect="1" noChangeArrowheads="1"/>
          </p:cNvPicPr>
          <p:nvPr/>
        </p:nvPicPr>
        <p:blipFill>
          <a:blip r:embed="rId3" cstate="print"/>
          <a:srcRect/>
          <a:stretch>
            <a:fillRect/>
          </a:stretch>
        </p:blipFill>
        <p:spPr bwMode="auto">
          <a:xfrm>
            <a:off x="1859280" y="2407920"/>
            <a:ext cx="6703817" cy="53756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NMSE of channel tracking</a:t>
            </a:r>
            <a:endParaRPr lang="zh-CN" altLang="en-US"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21</a:t>
            </a:fld>
            <a:endParaRPr lang="en-US" altLang="zh-CN"/>
          </a:p>
        </p:txBody>
      </p:sp>
      <p:sp>
        <p:nvSpPr>
          <p:cNvPr id="6" name="Rectangle 3"/>
          <p:cNvSpPr txBox="1">
            <a:spLocks noChangeArrowheads="1"/>
          </p:cNvSpPr>
          <p:nvPr/>
        </p:nvSpPr>
        <p:spPr bwMode="auto">
          <a:xfrm>
            <a:off x="0" y="1143000"/>
            <a:ext cx="8921750" cy="1600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Observations</a:t>
            </a:r>
            <a:endParaRPr lang="en-US" altLang="zh-CN" kern="0" dirty="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PA channel tracking can </a:t>
            </a:r>
            <a:r>
              <a:rPr lang="en-US" altLang="zh-CN" sz="2000" b="1" kern="0" dirty="0" smtClean="0">
                <a:solidFill>
                  <a:srgbClr val="FF0000"/>
                </a:solidFill>
                <a:latin typeface="+mn-lt"/>
                <a:sym typeface="Wingdings" pitchFamily="2" charset="2"/>
              </a:rPr>
              <a:t>much higher </a:t>
            </a:r>
            <a:r>
              <a:rPr lang="en-US" altLang="zh-CN" sz="2000" kern="0" dirty="0" smtClean="0">
                <a:solidFill>
                  <a:srgbClr val="000000"/>
                </a:solidFill>
                <a:latin typeface="+mn-lt"/>
                <a:sym typeface="Wingdings" pitchFamily="2" charset="2"/>
              </a:rPr>
              <a:t>accuracy</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The pilot overhead can be </a:t>
            </a:r>
            <a:r>
              <a:rPr lang="en-US" altLang="zh-CN" sz="2000" b="1" kern="0" dirty="0" smtClean="0">
                <a:solidFill>
                  <a:srgbClr val="FF0000"/>
                </a:solidFill>
                <a:latin typeface="+mn-lt"/>
                <a:sym typeface="Wingdings" pitchFamily="2" charset="2"/>
              </a:rPr>
              <a:t>significantly reduced </a:t>
            </a:r>
            <a:r>
              <a:rPr lang="en-US" altLang="zh-CN" sz="2000" kern="0" dirty="0" smtClean="0">
                <a:solidFill>
                  <a:srgbClr val="000000"/>
                </a:solidFill>
                <a:latin typeface="+mn-lt"/>
                <a:sym typeface="Wingdings" pitchFamily="2" charset="2"/>
              </a:rPr>
              <a:t>(16 instead of 128)</a:t>
            </a:r>
          </a:p>
          <a:p>
            <a:pPr marL="742950" lvl="1" indent="-285750" eaLnBrk="1" hangingPunct="1">
              <a:spcBef>
                <a:spcPct val="20000"/>
              </a:spcBef>
              <a:buClr>
                <a:srgbClr val="000000"/>
              </a:buClr>
              <a:buFontTx/>
              <a:buChar char="–"/>
              <a:defRPr/>
            </a:pPr>
            <a:endParaRPr lang="en-US" altLang="zh-CN" sz="2000" kern="0" dirty="0" smtClean="0">
              <a:solidFill>
                <a:srgbClr val="000000"/>
              </a:solidFill>
              <a:latin typeface="+mn-lt"/>
              <a:sym typeface="Wingdings" pitchFamily="2" charset="2"/>
            </a:endParaRPr>
          </a:p>
        </p:txBody>
      </p:sp>
      <p:pic>
        <p:nvPicPr>
          <p:cNvPr id="149514" name="Picture 10"/>
          <p:cNvPicPr>
            <a:picLocks noChangeAspect="1" noChangeArrowheads="1"/>
          </p:cNvPicPr>
          <p:nvPr/>
        </p:nvPicPr>
        <p:blipFill>
          <a:blip r:embed="rId3" cstate="print"/>
          <a:srcRect/>
          <a:stretch>
            <a:fillRect/>
          </a:stretch>
        </p:blipFill>
        <p:spPr bwMode="auto">
          <a:xfrm>
            <a:off x="1778000" y="2011680"/>
            <a:ext cx="6705600" cy="5377057"/>
          </a:xfrm>
          <a:prstGeom prst="rect">
            <a:avLst/>
          </a:prstGeom>
          <a:noFill/>
          <a:ln w="9525">
            <a:noFill/>
            <a:miter lim="800000"/>
            <a:headEnd/>
            <a:tailEnd/>
          </a:ln>
          <a:effectLst/>
        </p:spPr>
      </p:pic>
      <p:sp>
        <p:nvSpPr>
          <p:cNvPr id="7" name="TextBox 18"/>
          <p:cNvSpPr txBox="1">
            <a:spLocks noChangeArrowheads="1"/>
          </p:cNvSpPr>
          <p:nvPr/>
        </p:nvSpPr>
        <p:spPr bwMode="auto">
          <a:xfrm>
            <a:off x="217487" y="6096000"/>
            <a:ext cx="8199120" cy="430887"/>
          </a:xfrm>
          <a:prstGeom prst="rect">
            <a:avLst/>
          </a:prstGeom>
          <a:noFill/>
          <a:ln w="9525">
            <a:noFill/>
            <a:miter lim="800000"/>
            <a:headEnd/>
            <a:tailEnd/>
          </a:ln>
        </p:spPr>
        <p:txBody>
          <a:bodyPr wrap="square">
            <a:spAutoFit/>
          </a:bodyPr>
          <a:lstStyle/>
          <a:p>
            <a:pPr indent="-457200" algn="just"/>
            <a:r>
              <a:rPr lang="en-US" altLang="zh-CN" sz="1100" dirty="0" smtClean="0">
                <a:solidFill>
                  <a:srgbClr val="000000"/>
                </a:solidFill>
              </a:rPr>
              <a:t>[Mendez-Rial’15] R. Mendez-</a:t>
            </a:r>
            <a:r>
              <a:rPr lang="en-US" altLang="zh-CN" sz="1100" dirty="0" err="1" smtClean="0">
                <a:solidFill>
                  <a:srgbClr val="000000"/>
                </a:solidFill>
              </a:rPr>
              <a:t>Rial</a:t>
            </a:r>
            <a:r>
              <a:rPr lang="en-US" altLang="zh-CN" sz="1100" dirty="0" smtClean="0">
                <a:solidFill>
                  <a:srgbClr val="000000"/>
                </a:solidFill>
              </a:rPr>
              <a:t>, et al “</a:t>
            </a:r>
            <a:r>
              <a:rPr lang="en-US" altLang="zh-CN" sz="1100" dirty="0" smtClean="0">
                <a:solidFill>
                  <a:srgbClr val="CC00CC"/>
                </a:solidFill>
              </a:rPr>
              <a:t>Channel estimation and hybrid combining for mmWave: Phase shifters or switches?</a:t>
            </a:r>
            <a:r>
              <a:rPr lang="en-US" altLang="zh-CN" sz="1100" dirty="0" smtClean="0">
                <a:solidFill>
                  <a:srgbClr val="000000"/>
                </a:solidFill>
              </a:rPr>
              <a:t>” </a:t>
            </a:r>
            <a:r>
              <a:rPr lang="en-US" altLang="zh-CN" sz="1100" b="1" i="1" dirty="0" smtClean="0">
                <a:solidFill>
                  <a:srgbClr val="0033CC"/>
                </a:solidFill>
              </a:rPr>
              <a:t>ITA Workshops</a:t>
            </a:r>
            <a:r>
              <a:rPr lang="en-US" altLang="zh-CN" sz="1100" dirty="0" smtClean="0">
                <a:solidFill>
                  <a:srgbClr val="000000"/>
                </a:solidFill>
              </a:rPr>
              <a:t>, Feb. 2015.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33628" y="2514600"/>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36613" y="1643063"/>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406400" y="15240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066800" y="1625600"/>
            <a:ext cx="3276600" cy="461665"/>
          </a:xfrm>
          <a:prstGeom prst="rect">
            <a:avLst/>
          </a:prstGeom>
          <a:noFill/>
          <a:ln w="9525" algn="ctr">
            <a:noFill/>
            <a:miter lim="800000"/>
            <a:headEnd/>
            <a:tailEnd/>
          </a:ln>
        </p:spPr>
        <p:txBody>
          <a:bodyPr>
            <a:spAutoFit/>
          </a:bodyPr>
          <a:lstStyle/>
          <a:p>
            <a:pPr algn="ctr" eaLnBrk="1" hangingPunct="1"/>
            <a:r>
              <a:rPr lang="en-US" altLang="zh-CN" b="1" dirty="0" smtClean="0">
                <a:latin typeface="Times New Roman" pitchFamily="18" charset="0"/>
              </a:rPr>
              <a:t>Technical Background</a:t>
            </a:r>
            <a:endParaRPr lang="zh-CN" altLang="zh-CN" dirty="0" smtClean="0"/>
          </a:p>
        </p:txBody>
      </p:sp>
      <p:sp>
        <p:nvSpPr>
          <p:cNvPr id="27654" name="Text Box 9"/>
          <p:cNvSpPr txBox="1">
            <a:spLocks noChangeArrowheads="1"/>
          </p:cNvSpPr>
          <p:nvPr/>
        </p:nvSpPr>
        <p:spPr bwMode="gray">
          <a:xfrm>
            <a:off x="620713" y="16224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077912" y="2549525"/>
            <a:ext cx="2808288" cy="457200"/>
          </a:xfrm>
          <a:prstGeom prst="rect">
            <a:avLst/>
          </a:prstGeom>
          <a:noFill/>
          <a:ln w="9525" algn="ctr">
            <a:noFill/>
            <a:miter lim="800000"/>
            <a:headEnd/>
            <a:tailEnd/>
          </a:ln>
        </p:spPr>
        <p:txBody>
          <a:bodyPr>
            <a:spAutoFit/>
          </a:bodyPr>
          <a:lstStyle/>
          <a:p>
            <a:pPr algn="ctr" eaLnBrk="1" hangingPunct="1"/>
            <a:r>
              <a:rPr lang="en-US" altLang="zh-CN" b="1" dirty="0" err="1" smtClean="0">
                <a:latin typeface="Times New Roman" pitchFamily="18" charset="0"/>
              </a:rPr>
              <a:t>Beamspace</a:t>
            </a:r>
            <a:r>
              <a:rPr lang="en-US" altLang="zh-CN" b="1" dirty="0" smtClean="0">
                <a:latin typeface="Times New Roman" pitchFamily="18" charset="0"/>
              </a:rPr>
              <a:t> MIMO</a:t>
            </a:r>
            <a:endParaRPr lang="zh-CN" altLang="zh-CN" dirty="0"/>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06196" y="3436303"/>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2" name="AutoShape 7"/>
          <p:cNvSpPr>
            <a:spLocks noChangeArrowheads="1"/>
          </p:cNvSpPr>
          <p:nvPr/>
        </p:nvSpPr>
        <p:spPr bwMode="gray">
          <a:xfrm>
            <a:off x="381000" y="331724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1" name="Text Box 8"/>
          <p:cNvSpPr txBox="1">
            <a:spLocks noChangeArrowheads="1"/>
          </p:cNvSpPr>
          <p:nvPr/>
        </p:nvSpPr>
        <p:spPr bwMode="gray">
          <a:xfrm>
            <a:off x="1173480" y="3444855"/>
            <a:ext cx="294132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cs typeface="Times New Roman" pitchFamily="18" charset="0"/>
              </a:rPr>
              <a:t>PA channel tracking</a:t>
            </a:r>
            <a:endParaRPr lang="zh-CN" altLang="zh-CN" b="1" dirty="0">
              <a:latin typeface="Times New Roman" pitchFamily="18" charset="0"/>
              <a:cs typeface="Times New Roman" pitchFamily="18" charset="0"/>
            </a:endParaRPr>
          </a:p>
        </p:txBody>
      </p:sp>
      <p:sp>
        <p:nvSpPr>
          <p:cNvPr id="27662" name="Text Box 9"/>
          <p:cNvSpPr txBox="1">
            <a:spLocks noChangeArrowheads="1"/>
          </p:cNvSpPr>
          <p:nvPr/>
        </p:nvSpPr>
        <p:spPr bwMode="gray">
          <a:xfrm>
            <a:off x="595313" y="341566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795020" y="439642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27736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817880" y="4399598"/>
            <a:ext cx="3055938" cy="457200"/>
          </a:xfrm>
          <a:prstGeom prst="rect">
            <a:avLst/>
          </a:prstGeom>
          <a:noFill/>
          <a:ln w="9525" algn="ctr">
            <a:noFill/>
            <a:miter lim="800000"/>
            <a:headEnd/>
            <a:tailEnd/>
          </a:ln>
        </p:spPr>
        <p:txBody>
          <a:bodyPr>
            <a:spAutoFit/>
          </a:bodyPr>
          <a:lstStyle/>
          <a:p>
            <a:pPr algn="ctr" eaLnBrk="1" hangingPunct="1"/>
            <a:r>
              <a:rPr lang="zh-CN" altLang="zh-CN" b="1" dirty="0">
                <a:latin typeface="Times New Roman" pitchFamily="18" charset="0"/>
              </a:rPr>
              <a:t>    </a:t>
            </a:r>
            <a:r>
              <a:rPr lang="en-US" altLang="zh-CN" b="1" dirty="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37578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795020" y="534130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82588" y="522224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596900" y="532066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22</a:t>
            </a:fld>
            <a:endParaRPr lang="en-US" altLang="zh-CN"/>
          </a:p>
        </p:txBody>
      </p:sp>
      <p:sp>
        <p:nvSpPr>
          <p:cNvPr id="24" name="Text Box 8"/>
          <p:cNvSpPr txBox="1">
            <a:spLocks noChangeArrowheads="1"/>
          </p:cNvSpPr>
          <p:nvPr/>
        </p:nvSpPr>
        <p:spPr bwMode="gray">
          <a:xfrm>
            <a:off x="838200" y="5349240"/>
            <a:ext cx="2133600" cy="461665"/>
          </a:xfrm>
          <a:prstGeom prst="rect">
            <a:avLst/>
          </a:prstGeom>
          <a:noFill/>
          <a:ln w="9525" algn="ctr">
            <a:noFill/>
            <a:miter lim="800000"/>
            <a:headEnd/>
            <a:tailEnd/>
          </a:ln>
        </p:spPr>
        <p:txBody>
          <a:bodyPr wrap="square">
            <a:spAutoFit/>
          </a:bodyPr>
          <a:lstStyle/>
          <a:p>
            <a:pPr algn="ctr" eaLnBrk="1" hangingPunct="1"/>
            <a:r>
              <a:rPr lang="zh-CN" altLang="zh-CN" b="1" dirty="0">
                <a:solidFill>
                  <a:srgbClr val="FF0000"/>
                </a:solidFill>
                <a:latin typeface="Times New Roman" pitchFamily="18" charset="0"/>
              </a:rPr>
              <a:t>    </a:t>
            </a:r>
            <a:r>
              <a:rPr lang="en-US" altLang="zh-CN" b="1" dirty="0" smtClean="0">
                <a:solidFill>
                  <a:srgbClr val="FF0000"/>
                </a:solidFill>
                <a:latin typeface="Times New Roman" pitchFamily="18" charset="0"/>
              </a:rPr>
              <a:t>Conclusions</a:t>
            </a:r>
            <a:endParaRPr lang="zh-CN" altLang="zh-CN" dirty="0">
              <a:solidFill>
                <a:srgbClr val="FF0000"/>
              </a:solidFill>
            </a:endParaRPr>
          </a:p>
        </p:txBody>
      </p:sp>
    </p:spTree>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52400" y="228600"/>
            <a:ext cx="8763000" cy="685800"/>
          </a:xfrm>
        </p:spPr>
        <p:txBody>
          <a:bodyPr/>
          <a:lstStyle/>
          <a:p>
            <a:r>
              <a:rPr lang="en-US" altLang="zh-CN" dirty="0" smtClean="0"/>
              <a:t>Conclusions</a:t>
            </a:r>
            <a:endParaRPr lang="zh-CN" altLang="en-US" dirty="0"/>
          </a:p>
        </p:txBody>
      </p:sp>
      <p:sp>
        <p:nvSpPr>
          <p:cNvPr id="7" name="灯片编号占位符 6"/>
          <p:cNvSpPr>
            <a:spLocks noGrp="1"/>
          </p:cNvSpPr>
          <p:nvPr>
            <p:ph type="sldNum" sz="quarter" idx="10"/>
          </p:nvPr>
        </p:nvSpPr>
        <p:spPr/>
        <p:txBody>
          <a:bodyPr/>
          <a:lstStyle/>
          <a:p>
            <a:pPr>
              <a:defRPr/>
            </a:pPr>
            <a:fld id="{120F6300-F71A-4E4A-ACDC-0879076BA03D}" type="slidenum">
              <a:rPr lang="zh-CN" altLang="en-US" smtClean="0"/>
              <a:pPr>
                <a:defRPr/>
              </a:pPr>
              <a:t>23</a:t>
            </a:fld>
            <a:endParaRPr lang="en-US" altLang="zh-CN"/>
          </a:p>
        </p:txBody>
      </p:sp>
      <p:sp>
        <p:nvSpPr>
          <p:cNvPr id="8" name="Rectangle 3"/>
          <p:cNvSpPr txBox="1">
            <a:spLocks noChangeArrowheads="1"/>
          </p:cNvSpPr>
          <p:nvPr/>
        </p:nvSpPr>
        <p:spPr bwMode="auto">
          <a:xfrm>
            <a:off x="76200" y="1371600"/>
            <a:ext cx="9144000" cy="37338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Proposed PA channel tracking</a:t>
            </a:r>
            <a:endParaRPr lang="en-US" altLang="zh-CN" sz="20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Designed for </a:t>
            </a:r>
            <a:r>
              <a:rPr lang="en-US" altLang="zh-CN" sz="2000" b="1" kern="0" dirty="0" err="1" smtClean="0">
                <a:solidFill>
                  <a:srgbClr val="0033CC"/>
                </a:solidFill>
                <a:latin typeface="+mn-lt"/>
                <a:sym typeface="Wingdings" pitchFamily="2" charset="2"/>
              </a:rPr>
              <a:t>beamspace</a:t>
            </a:r>
            <a:r>
              <a:rPr lang="en-US" altLang="zh-CN" sz="2000" kern="0" dirty="0" smtClean="0">
                <a:solidFill>
                  <a:srgbClr val="0033CC"/>
                </a:solidFill>
                <a:latin typeface="+mn-lt"/>
                <a:sym typeface="Wingdings" pitchFamily="2" charset="2"/>
              </a:rPr>
              <a:t> </a:t>
            </a:r>
            <a:r>
              <a:rPr lang="en-US" altLang="zh-CN" sz="2000" kern="0" dirty="0" smtClean="0">
                <a:solidFill>
                  <a:srgbClr val="000000"/>
                </a:solidFill>
                <a:latin typeface="+mn-lt"/>
                <a:sym typeface="Wingdings" pitchFamily="2" charset="2"/>
              </a:rPr>
              <a:t>mmWave massive MIMO systems</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May be the </a:t>
            </a:r>
            <a:r>
              <a:rPr lang="en-US" altLang="zh-CN" sz="2000" b="1" kern="0" dirty="0" smtClean="0">
                <a:solidFill>
                  <a:srgbClr val="FF0000"/>
                </a:solidFill>
                <a:latin typeface="+mn-lt"/>
                <a:sym typeface="Wingdings" pitchFamily="2" charset="2"/>
              </a:rPr>
              <a:t>first</a:t>
            </a:r>
            <a:r>
              <a:rPr lang="en-US" altLang="zh-CN" sz="2000" kern="0" dirty="0" smtClean="0">
                <a:solidFill>
                  <a:srgbClr val="FF0000"/>
                </a:solidFill>
                <a:latin typeface="+mn-lt"/>
                <a:sym typeface="Wingdings" pitchFamily="2" charset="2"/>
              </a:rPr>
              <a:t> </a:t>
            </a:r>
            <a:r>
              <a:rPr lang="en-US" altLang="zh-CN" sz="2000" kern="0" dirty="0" smtClean="0">
                <a:solidFill>
                  <a:srgbClr val="000000"/>
                </a:solidFill>
                <a:latin typeface="+mn-lt"/>
                <a:sym typeface="Wingdings" pitchFamily="2" charset="2"/>
              </a:rPr>
              <a:t>work to solve this problem</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n-lt"/>
                <a:sym typeface="Wingdings" pitchFamily="2" charset="2"/>
              </a:rPr>
              <a:t>Consider a practical user motion model</a:t>
            </a:r>
          </a:p>
          <a:p>
            <a:pPr marL="742950" lvl="1" indent="-285750" eaLnBrk="1" hangingPunct="1">
              <a:spcBef>
                <a:spcPct val="20000"/>
              </a:spcBef>
              <a:buClr>
                <a:srgbClr val="000000"/>
              </a:buClr>
              <a:buFontTx/>
              <a:buChar char="–"/>
              <a:defRPr/>
            </a:pPr>
            <a:r>
              <a:rPr lang="en-US" altLang="zh-CN" sz="2000" b="1" kern="0" dirty="0" smtClean="0">
                <a:solidFill>
                  <a:srgbClr val="0033CC"/>
                </a:solidFill>
                <a:sym typeface="Wingdings" pitchFamily="2" charset="2"/>
              </a:rPr>
              <a:t>Temporal variation law</a:t>
            </a:r>
            <a:r>
              <a:rPr lang="en-US" altLang="zh-CN" sz="2000" kern="0" dirty="0" smtClean="0">
                <a:solidFill>
                  <a:srgbClr val="0033CC"/>
                </a:solidFill>
                <a:sym typeface="Wingdings" pitchFamily="2" charset="2"/>
              </a:rPr>
              <a:t> </a:t>
            </a:r>
            <a:r>
              <a:rPr lang="en-US" altLang="zh-CN" sz="2000" kern="0" dirty="0" smtClean="0">
                <a:solidFill>
                  <a:srgbClr val="000000"/>
                </a:solidFill>
                <a:sym typeface="Wingdings" pitchFamily="2" charset="2"/>
              </a:rPr>
              <a:t>of the physical direction → Predict</a:t>
            </a:r>
          </a:p>
          <a:p>
            <a:pPr marL="742950" lvl="1" indent="-285750" eaLnBrk="1" hangingPunct="1">
              <a:spcBef>
                <a:spcPct val="20000"/>
              </a:spcBef>
              <a:buClr>
                <a:srgbClr val="000000"/>
              </a:buClr>
              <a:buFontTx/>
              <a:buChar char="–"/>
              <a:defRPr/>
            </a:pPr>
            <a:r>
              <a:rPr lang="en-US" altLang="zh-CN" sz="2000" b="1" kern="0" dirty="0" smtClean="0">
                <a:solidFill>
                  <a:srgbClr val="0033CC"/>
                </a:solidFill>
                <a:sym typeface="Wingdings" pitchFamily="2" charset="2"/>
              </a:rPr>
              <a:t>Structural properties </a:t>
            </a:r>
            <a:r>
              <a:rPr lang="en-US" altLang="zh-CN" sz="2000" kern="0" dirty="0" smtClean="0">
                <a:solidFill>
                  <a:srgbClr val="000000"/>
                </a:solidFill>
                <a:sym typeface="Wingdings" pitchFamily="2" charset="2"/>
              </a:rPr>
              <a:t>of the beamspace channel → Priori information</a:t>
            </a:r>
            <a:endParaRPr lang="en-US" altLang="zh-CN" sz="6000" kern="0" dirty="0" smtClean="0">
              <a:solidFill>
                <a:srgbClr val="000000"/>
              </a:solidFil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0000"/>
              </a:solidFill>
              <a:latin typeface="+mn-lt"/>
              <a:sym typeface="Wingdings" pitchFamily="2" charset="2"/>
            </a:endParaRPr>
          </a:p>
        </p:txBody>
      </p:sp>
      <p:sp>
        <p:nvSpPr>
          <p:cNvPr id="5" name="Rectangle 3"/>
          <p:cNvSpPr txBox="1">
            <a:spLocks noChangeArrowheads="1"/>
          </p:cNvSpPr>
          <p:nvPr/>
        </p:nvSpPr>
        <p:spPr bwMode="auto">
          <a:xfrm>
            <a:off x="76200" y="4343400"/>
            <a:ext cx="9144000" cy="37338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n-lt"/>
                <a:sym typeface="Wingdings" pitchFamily="2" charset="2"/>
              </a:rPr>
              <a:t>Advantages</a:t>
            </a:r>
            <a:endParaRPr lang="en-US" altLang="zh-CN" sz="2000" kern="0" dirty="0" smtClean="0">
              <a:solidFill>
                <a:srgbClr val="000000"/>
              </a:solidFill>
              <a:latin typeface="+mn-lt"/>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Arial"/>
                <a:sym typeface="Wingdings" pitchFamily="2" charset="2"/>
              </a:rPr>
              <a:t>Track the beamspace channel with </a:t>
            </a:r>
            <a:r>
              <a:rPr lang="en-US" altLang="zh-CN" sz="2000" b="1" kern="0" dirty="0" smtClean="0">
                <a:solidFill>
                  <a:srgbClr val="FF0000"/>
                </a:solidFill>
                <a:latin typeface="Arial"/>
                <a:sym typeface="Wingdings" pitchFamily="2" charset="2"/>
              </a:rPr>
              <a:t>quite low </a:t>
            </a:r>
            <a:r>
              <a:rPr lang="en-US" altLang="zh-CN" sz="2000" kern="0" dirty="0" smtClean="0">
                <a:solidFill>
                  <a:srgbClr val="000000"/>
                </a:solidFill>
                <a:latin typeface="Arial"/>
                <a:sym typeface="Wingdings" pitchFamily="2" charset="2"/>
              </a:rPr>
              <a:t>pilot overhead</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Arial"/>
                <a:sym typeface="Wingdings" pitchFamily="2" charset="2"/>
              </a:rPr>
              <a:t>Enjoy </a:t>
            </a:r>
            <a:r>
              <a:rPr lang="en-US" altLang="zh-CN" sz="2000" b="1" kern="0" dirty="0" smtClean="0">
                <a:solidFill>
                  <a:srgbClr val="FF0000"/>
                </a:solidFill>
                <a:latin typeface="Arial"/>
                <a:sym typeface="Wingdings" pitchFamily="2" charset="2"/>
              </a:rPr>
              <a:t>satisfying</a:t>
            </a:r>
            <a:r>
              <a:rPr lang="en-US" altLang="zh-CN" sz="2000" kern="0" dirty="0" smtClean="0">
                <a:solidFill>
                  <a:srgbClr val="000000"/>
                </a:solidFill>
                <a:latin typeface="Arial"/>
                <a:sym typeface="Wingdings" pitchFamily="2" charset="2"/>
              </a:rPr>
              <a:t> NMSE performance</a:t>
            </a:r>
          </a:p>
          <a:p>
            <a:pPr marL="742950" lvl="1" indent="-285750" eaLnBrk="1" hangingPunct="1">
              <a:spcBef>
                <a:spcPct val="20000"/>
              </a:spcBef>
              <a:buClr>
                <a:srgbClr val="000000"/>
              </a:buClr>
              <a:buFontTx/>
              <a:buChar char="–"/>
              <a:defRPr/>
            </a:pPr>
            <a:r>
              <a:rPr lang="en-US" altLang="zh-CN" sz="2000" b="1" kern="0" dirty="0" smtClean="0">
                <a:solidFill>
                  <a:srgbClr val="FF0000"/>
                </a:solidFill>
                <a:latin typeface="Arial"/>
                <a:sym typeface="Wingdings" pitchFamily="2" charset="2"/>
              </a:rPr>
              <a:t>Efficient</a:t>
            </a:r>
            <a:r>
              <a:rPr lang="en-US" altLang="zh-CN" sz="2000" kern="0" dirty="0" smtClean="0">
                <a:solidFill>
                  <a:srgbClr val="FF0000"/>
                </a:solidFill>
                <a:latin typeface="Arial"/>
                <a:sym typeface="Wingdings" pitchFamily="2" charset="2"/>
              </a:rPr>
              <a:t> </a:t>
            </a:r>
            <a:r>
              <a:rPr lang="en-US" altLang="zh-CN" sz="2000" kern="0" dirty="0" smtClean="0">
                <a:solidFill>
                  <a:srgbClr val="000000"/>
                </a:solidFill>
                <a:latin typeface="Arial"/>
                <a:sym typeface="Wingdings" pitchFamily="2" charset="2"/>
              </a:rPr>
              <a:t>even for the </a:t>
            </a:r>
            <a:r>
              <a:rPr lang="en-US" altLang="zh-CN" sz="2000" b="1" kern="0" dirty="0" smtClean="0">
                <a:solidFill>
                  <a:srgbClr val="0033CC"/>
                </a:solidFill>
                <a:latin typeface="Arial"/>
                <a:sym typeface="Wingdings" pitchFamily="2" charset="2"/>
              </a:rPr>
              <a:t>nonlinear motion</a:t>
            </a:r>
          </a:p>
          <a:p>
            <a:pPr marL="742950" lvl="1" indent="-285750" eaLnBrk="1" hangingPunct="1">
              <a:spcBef>
                <a:spcPct val="20000"/>
              </a:spcBef>
              <a:buClr>
                <a:srgbClr val="000000"/>
              </a:buClr>
              <a:buFontTx/>
              <a:buChar char="–"/>
              <a:defRPr/>
            </a:pPr>
            <a:endParaRPr lang="en-US" altLang="zh-CN" sz="2000" kern="0" dirty="0" smtClean="0">
              <a:solidFill>
                <a:srgbClr val="0033CC"/>
              </a:solidFill>
              <a:latin typeface="+mn-lt"/>
              <a:sym typeface="Wingdings" pitchFamily="2" charset="2"/>
            </a:endParaRPr>
          </a:p>
          <a:p>
            <a:pPr marL="742950" lvl="1" indent="-285750" eaLnBrk="1" hangingPunct="1">
              <a:spcBef>
                <a:spcPct val="20000"/>
              </a:spcBef>
              <a:buClr>
                <a:srgbClr val="000000"/>
              </a:buClr>
              <a:buFontTx/>
              <a:buChar char="–"/>
              <a:defRPr/>
            </a:pPr>
            <a:endParaRPr lang="en-US" altLang="zh-CN" sz="6000" kern="0" dirty="0" smtClean="0">
              <a:solidFill>
                <a:srgbClr val="000000"/>
              </a:solidFil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0000"/>
              </a:solidFill>
              <a:latin typeface="+mn-lt"/>
              <a:sym typeface="Wingdings" pitchFamily="2" charset="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梯形 8"/>
          <p:cNvSpPr/>
          <p:nvPr/>
        </p:nvSpPr>
        <p:spPr>
          <a:xfrm rot="3763418">
            <a:off x="3723757" y="-81823"/>
            <a:ext cx="2606853" cy="6390087"/>
          </a:xfrm>
          <a:prstGeom prst="trapezoid">
            <a:avLst>
              <a:gd name="adj" fmla="val 50000"/>
            </a:avLst>
          </a:prstGeom>
          <a:gradFill>
            <a:gsLst>
              <a:gs pos="0">
                <a:schemeClr val="bg1">
                  <a:lumMod val="0"/>
                  <a:lumOff val="100000"/>
                </a:schemeClr>
              </a:gs>
              <a:gs pos="100000">
                <a:srgbClr val="3333FF"/>
              </a:gs>
              <a:gs pos="100000">
                <a:schemeClr val="bg1">
                  <a:lumMod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pic>
        <p:nvPicPr>
          <p:cNvPr id="103431"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14300"/>
            <a:ext cx="9144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p:cNvGraphicFramePr>
          <p:nvPr>
            <p:extLst/>
          </p:nvPr>
        </p:nvGraphicFramePr>
        <p:xfrm>
          <a:off x="7370476" y="1136860"/>
          <a:ext cx="1631420" cy="2928439"/>
        </p:xfrm>
        <a:graphic>
          <a:graphicData uri="http://schemas.openxmlformats.org/presentationml/2006/ole">
            <mc:AlternateContent xmlns:mc="http://schemas.openxmlformats.org/markup-compatibility/2006">
              <mc:Choice xmlns:v="urn:schemas-microsoft-com:vml" Requires="v">
                <p:oleObj spid="_x0000_s326687" name="Visio" r:id="rId4" imgW="1334880" imgH="2636111" progId="Visio.Drawing.11">
                  <p:embed/>
                </p:oleObj>
              </mc:Choice>
              <mc:Fallback>
                <p:oleObj name="Visio" r:id="rId4" imgW="1334880" imgH="2636111" progId="Visio.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476" y="1136860"/>
                        <a:ext cx="1631420" cy="2928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矩形 13"/>
          <p:cNvSpPr/>
          <p:nvPr/>
        </p:nvSpPr>
        <p:spPr>
          <a:xfrm>
            <a:off x="2105777" y="6079291"/>
            <a:ext cx="4867107" cy="400110"/>
          </a:xfrm>
          <a:prstGeom prst="rect">
            <a:avLst/>
          </a:prstGeom>
        </p:spPr>
        <p:txBody>
          <a:bodyPr wrap="square">
            <a:spAutoFit/>
          </a:bodyPr>
          <a:lstStyle/>
          <a:p>
            <a:r>
              <a:rPr lang="zh-CN" altLang="en-US" sz="2000" u="sng" dirty="0">
                <a:solidFill>
                  <a:srgbClr val="0000FF"/>
                </a:solidFill>
              </a:rPr>
              <a:t>http://oa.ee.tsinghua.edu.cn</a:t>
            </a:r>
            <a:r>
              <a:rPr lang="zh-CN" altLang="en-US" sz="2000" u="sng" dirty="0" smtClean="0">
                <a:solidFill>
                  <a:srgbClr val="0000FF"/>
                </a:solidFill>
              </a:rPr>
              <a:t>/dailinglong</a:t>
            </a:r>
            <a:r>
              <a:rPr lang="zh-CN" altLang="en-US" sz="2000" u="sng" dirty="0">
                <a:solidFill>
                  <a:srgbClr val="0000FF"/>
                </a:solidFill>
              </a:rPr>
              <a:t>/</a:t>
            </a:r>
          </a:p>
        </p:txBody>
      </p:sp>
      <p:sp>
        <p:nvSpPr>
          <p:cNvPr id="15" name="矩形 14"/>
          <p:cNvSpPr/>
          <p:nvPr/>
        </p:nvSpPr>
        <p:spPr>
          <a:xfrm>
            <a:off x="409634" y="5640539"/>
            <a:ext cx="8592262" cy="369332"/>
          </a:xfrm>
          <a:prstGeom prst="rect">
            <a:avLst/>
          </a:prstGeom>
          <a:solidFill>
            <a:srgbClr val="C00000"/>
          </a:solidFill>
        </p:spPr>
        <p:txBody>
          <a:bodyPr wrap="square">
            <a:spAutoFit/>
          </a:bodyPr>
          <a:lstStyle/>
          <a:p>
            <a:pPr algn="ctr"/>
            <a:r>
              <a:rPr lang="en-US" altLang="zh-CN" sz="1800" b="1" dirty="0" smtClean="0">
                <a:solidFill>
                  <a:srgbClr val="FFFF00"/>
                </a:solidFill>
                <a:cs typeface="Times New Roman" charset="0"/>
              </a:rPr>
              <a:t>Simulation codes </a:t>
            </a:r>
            <a:r>
              <a:rPr lang="en-US" altLang="zh-CN" sz="1800" b="1" dirty="0" smtClean="0">
                <a:solidFill>
                  <a:schemeClr val="bg1"/>
                </a:solidFill>
                <a:cs typeface="Times New Roman" charset="0"/>
              </a:rPr>
              <a:t>for most papers are provided </a:t>
            </a:r>
            <a:r>
              <a:rPr lang="en-US" altLang="zh-CN" sz="1800" b="1" dirty="0">
                <a:solidFill>
                  <a:schemeClr val="bg1"/>
                </a:solidFill>
                <a:cs typeface="Times New Roman" charset="0"/>
              </a:rPr>
              <a:t>for </a:t>
            </a:r>
            <a:r>
              <a:rPr lang="en-US" altLang="zh-CN" sz="1800" b="1" dirty="0">
                <a:solidFill>
                  <a:srgbClr val="FFFF00"/>
                </a:solidFill>
                <a:cs typeface="Times New Roman" charset="0"/>
              </a:rPr>
              <a:t>reproducible </a:t>
            </a:r>
            <a:r>
              <a:rPr lang="en-US" altLang="zh-CN" sz="1800" b="1" dirty="0" smtClean="0">
                <a:solidFill>
                  <a:srgbClr val="FFFF00"/>
                </a:solidFill>
                <a:cs typeface="Times New Roman" charset="0"/>
              </a:rPr>
              <a:t>research !</a:t>
            </a:r>
            <a:endParaRPr lang="zh-CN" altLang="en-US" sz="1800" dirty="0">
              <a:solidFill>
                <a:srgbClr val="FFFF00"/>
              </a:solidFill>
            </a:endParaRPr>
          </a:p>
        </p:txBody>
      </p:sp>
      <p:sp>
        <p:nvSpPr>
          <p:cNvPr id="3" name="矩形 2"/>
          <p:cNvSpPr/>
          <p:nvPr/>
        </p:nvSpPr>
        <p:spPr>
          <a:xfrm rot="19970717">
            <a:off x="2351827" y="3296973"/>
            <a:ext cx="2608407" cy="923330"/>
          </a:xfrm>
          <a:prstGeom prst="rect">
            <a:avLst/>
          </a:prstGeom>
          <a:noFill/>
        </p:spPr>
        <p:txBody>
          <a:bodyPr wrap="none" lIns="91440" tIns="45720" rIns="91440" bIns="45720">
            <a:spAutoFit/>
          </a:bodyPr>
          <a:lstStyle/>
          <a:p>
            <a:pPr algn="ctr"/>
            <a:r>
              <a:rPr lang="en-US" altLang="zh-CN"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Thanks</a:t>
            </a:r>
            <a:endParaRPr lang="zh-CN" alt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992493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 y="228600"/>
            <a:ext cx="8991600" cy="685800"/>
          </a:xfrm>
        </p:spPr>
        <p:txBody>
          <a:bodyPr/>
          <a:lstStyle/>
          <a:p>
            <a:r>
              <a:rPr lang="en-US" altLang="zh-CN" dirty="0" smtClean="0"/>
              <a:t>Advantages of </a:t>
            </a:r>
            <a:r>
              <a:rPr lang="en-US" altLang="zh-CN" dirty="0" err="1" smtClean="0"/>
              <a:t>mmWave</a:t>
            </a:r>
            <a:r>
              <a:rPr lang="en-US" altLang="zh-CN" dirty="0" smtClean="0"/>
              <a:t> massive MIMO</a:t>
            </a:r>
            <a:endParaRPr lang="zh-CN" altLang="en-US" dirty="0"/>
          </a:p>
        </p:txBody>
      </p:sp>
      <p:sp>
        <p:nvSpPr>
          <p:cNvPr id="5" name="Rectangle 3"/>
          <p:cNvSpPr txBox="1">
            <a:spLocks noChangeArrowheads="1"/>
          </p:cNvSpPr>
          <p:nvPr/>
        </p:nvSpPr>
        <p:spPr bwMode="auto">
          <a:xfrm>
            <a:off x="69850" y="1103449"/>
            <a:ext cx="8921750" cy="2936115"/>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Advantages</a:t>
            </a:r>
            <a:endParaRPr lang="en-US" altLang="zh-CN" kern="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High frequency (30-300 GHz)</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Larger</a:t>
            </a:r>
            <a:r>
              <a:rPr lang="en-US" altLang="zh-CN" sz="2000" kern="0" dirty="0" smtClean="0">
                <a:solidFill>
                  <a:srgbClr val="FF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bandwidth:</a:t>
            </a:r>
            <a:r>
              <a:rPr lang="en-US" altLang="zh-CN" sz="2000" kern="0" dirty="0" smtClean="0">
                <a:solidFill>
                  <a:srgbClr val="FF0000"/>
                </a:solidFill>
                <a:latin typeface="Times New Roman" pitchFamily="18" charset="0"/>
                <a:cs typeface="Times New Roman" pitchFamily="18" charset="0"/>
                <a:sym typeface="Wingdings" pitchFamily="2" charset="2"/>
              </a:rPr>
              <a:t> </a:t>
            </a:r>
            <a:r>
              <a:rPr lang="en-US" altLang="zh-CN" sz="2000" b="1" kern="0" dirty="0" smtClean="0">
                <a:solidFill>
                  <a:srgbClr val="0033CC"/>
                </a:solidFill>
                <a:latin typeface="Times New Roman" pitchFamily="18" charset="0"/>
                <a:cs typeface="Times New Roman" pitchFamily="18" charset="0"/>
                <a:sym typeface="Wingdings" pitchFamily="2" charset="2"/>
              </a:rPr>
              <a:t>20MHz</a:t>
            </a:r>
            <a:r>
              <a:rPr lang="en-US" altLang="zh-CN" sz="2000" kern="0" dirty="0" smtClean="0">
                <a:solidFill>
                  <a:srgbClr val="000000"/>
                </a:solidFill>
                <a:latin typeface="Times New Roman" pitchFamily="18" charset="0"/>
                <a:cs typeface="Times New Roman" pitchFamily="18" charset="0"/>
                <a:sym typeface="Wingdings" pitchFamily="2" charset="2"/>
              </a:rPr>
              <a:t> → </a:t>
            </a:r>
            <a:r>
              <a:rPr lang="en-US" altLang="zh-CN" sz="2000" b="1" kern="0" dirty="0" smtClean="0">
                <a:solidFill>
                  <a:srgbClr val="0033CC"/>
                </a:solidFill>
                <a:latin typeface="Times New Roman" pitchFamily="18" charset="0"/>
                <a:cs typeface="Times New Roman" pitchFamily="18" charset="0"/>
                <a:sym typeface="Wingdings" pitchFamily="2" charset="2"/>
              </a:rPr>
              <a:t>2GHz</a:t>
            </a:r>
            <a:endParaRPr lang="en-US" altLang="zh-CN" sz="2000" b="1"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Short wavelength (1-10 mm)</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Enable </a:t>
            </a:r>
            <a:r>
              <a:rPr lang="en-US" altLang="zh-CN" sz="2000" b="1" kern="0" dirty="0" smtClean="0">
                <a:solidFill>
                  <a:srgbClr val="FF0000"/>
                </a:solidFill>
                <a:latin typeface="Times New Roman" pitchFamily="18" charset="0"/>
                <a:cs typeface="Times New Roman" pitchFamily="18" charset="0"/>
                <a:sym typeface="Wingdings" pitchFamily="2" charset="2"/>
              </a:rPr>
              <a:t>large</a:t>
            </a:r>
            <a:r>
              <a:rPr lang="en-US" altLang="zh-CN" sz="2000" kern="0" dirty="0" smtClean="0">
                <a:solidFill>
                  <a:srgbClr val="000000"/>
                </a:solidFill>
                <a:latin typeface="Times New Roman" pitchFamily="18" charset="0"/>
                <a:cs typeface="Times New Roman" pitchFamily="18" charset="0"/>
                <a:sym typeface="Wingdings" pitchFamily="2" charset="2"/>
              </a:rPr>
              <a:t> antenna array (massive MIMO): </a:t>
            </a:r>
            <a:r>
              <a:rPr lang="en-US" altLang="zh-CN" sz="2000" b="1" kern="0" dirty="0" smtClean="0">
                <a:solidFill>
                  <a:srgbClr val="0033CC"/>
                </a:solidFill>
                <a:latin typeface="Times New Roman" pitchFamily="18" charset="0"/>
                <a:cs typeface="Times New Roman" pitchFamily="18" charset="0"/>
                <a:sym typeface="Wingdings" pitchFamily="2" charset="2"/>
              </a:rPr>
              <a:t>1~8</a:t>
            </a:r>
            <a:r>
              <a:rPr lang="en-US" altLang="zh-CN" sz="2000" kern="0" dirty="0" smtClean="0">
                <a:solidFill>
                  <a:srgbClr val="000000"/>
                </a:solidFill>
                <a:latin typeface="Times New Roman" pitchFamily="18" charset="0"/>
                <a:cs typeface="Times New Roman" pitchFamily="18" charset="0"/>
                <a:sym typeface="Wingdings" pitchFamily="2" charset="2"/>
              </a:rPr>
              <a:t> → </a:t>
            </a:r>
            <a:r>
              <a:rPr lang="en-US" altLang="zh-CN" sz="2000" b="1" kern="0" dirty="0" smtClean="0">
                <a:solidFill>
                  <a:srgbClr val="0033CC"/>
                </a:solidFill>
                <a:latin typeface="Times New Roman" pitchFamily="18" charset="0"/>
                <a:cs typeface="Times New Roman" pitchFamily="18" charset="0"/>
                <a:sym typeface="Wingdings" pitchFamily="2" charset="2"/>
              </a:rPr>
              <a:t>256~1024</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Higher</a:t>
            </a:r>
            <a:r>
              <a:rPr lang="en-US" altLang="zh-CN" sz="2000" kern="0" dirty="0" smtClean="0">
                <a:solidFill>
                  <a:srgbClr val="000000"/>
                </a:solidFill>
                <a:latin typeface="Times New Roman" pitchFamily="18" charset="0"/>
                <a:cs typeface="Times New Roman" pitchFamily="18" charset="0"/>
                <a:sym typeface="Wingdings" pitchFamily="2" charset="2"/>
              </a:rPr>
              <a:t> array and multiplexing gains to improve </a:t>
            </a:r>
            <a:r>
              <a:rPr lang="en-US" altLang="zh-CN" sz="2000" b="1" kern="0" dirty="0" smtClean="0">
                <a:solidFill>
                  <a:srgbClr val="FF0000"/>
                </a:solidFill>
                <a:latin typeface="Times New Roman" pitchFamily="18" charset="0"/>
                <a:cs typeface="Times New Roman" pitchFamily="18" charset="0"/>
                <a:sym typeface="Wingdings" pitchFamily="2" charset="2"/>
              </a:rPr>
              <a:t>spectral efficiency</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Serious path-loss</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900000" lvl="1" indent="-285750">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Avoid multi-cell interference, more appropriate for </a:t>
            </a:r>
            <a:r>
              <a:rPr lang="en-US" altLang="zh-CN" sz="2000" b="1" kern="0" dirty="0" smtClean="0">
                <a:solidFill>
                  <a:srgbClr val="FF0000"/>
                </a:solidFill>
                <a:latin typeface="Times New Roman" pitchFamily="18" charset="0"/>
                <a:cs typeface="Times New Roman" pitchFamily="18" charset="0"/>
                <a:sym typeface="Wingdings" pitchFamily="2" charset="2"/>
              </a:rPr>
              <a:t>small cell </a:t>
            </a:r>
          </a:p>
          <a:p>
            <a:pPr marL="900000" lvl="1" indent="-285750" eaLnBrk="1" hangingPunct="1">
              <a:spcBef>
                <a:spcPct val="20000"/>
              </a:spcBef>
              <a:buClr>
                <a:srgbClr val="000000"/>
              </a:buClr>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r>
              <a:rPr lang="en-US" altLang="zh-CN" sz="2000" kern="0" dirty="0" smtClean="0">
                <a:solidFill>
                  <a:srgbClr val="000000"/>
                </a:solidFill>
                <a:latin typeface="Times New Roman" pitchFamily="18" charset="0"/>
                <a:cs typeface="Times New Roman" pitchFamily="18" charset="0"/>
                <a:sym typeface="Wingdings" pitchFamily="2" charset="2"/>
              </a:rPr>
              <a:t> </a:t>
            </a:r>
            <a:endParaRPr lang="en-US" altLang="zh-CN" sz="2000"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Times New Roman" pitchFamily="18" charset="0"/>
              <a:cs typeface="Times New Roman" pitchFamily="18" charset="0"/>
            </a:endParaRPr>
          </a:p>
        </p:txBody>
      </p:sp>
      <p:grpSp>
        <p:nvGrpSpPr>
          <p:cNvPr id="3" name="组合 10"/>
          <p:cNvGrpSpPr/>
          <p:nvPr/>
        </p:nvGrpSpPr>
        <p:grpSpPr>
          <a:xfrm>
            <a:off x="857500" y="4247908"/>
            <a:ext cx="7383680" cy="2256409"/>
            <a:chOff x="304800" y="1600200"/>
            <a:chExt cx="8534400" cy="3167959"/>
          </a:xfrm>
        </p:grpSpPr>
        <p:sp>
          <p:nvSpPr>
            <p:cNvPr id="12" name="圆角矩形 11"/>
            <p:cNvSpPr/>
            <p:nvPr/>
          </p:nvSpPr>
          <p:spPr bwMode="auto">
            <a:xfrm>
              <a:off x="3771900" y="1600200"/>
              <a:ext cx="1600201" cy="533400"/>
            </a:xfrm>
            <a:prstGeom prst="roundRect">
              <a:avLst/>
            </a:prstGeom>
            <a:solidFill>
              <a:srgbClr val="FFFF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800" b="1" dirty="0" err="1" smtClean="0">
                  <a:solidFill>
                    <a:srgbClr val="000000"/>
                  </a:solidFill>
                </a:rPr>
                <a:t>mmWave</a:t>
              </a:r>
              <a:endParaRPr kumimoji="0" lang="zh-CN" altLang="en-US" sz="1800" b="1" i="0" u="none" strike="noStrike" cap="none" normalizeH="0" baseline="0" dirty="0" smtClean="0">
                <a:ln>
                  <a:noFill/>
                </a:ln>
                <a:solidFill>
                  <a:srgbClr val="000000"/>
                </a:solidFill>
                <a:effectLst/>
                <a:latin typeface="Arial" charset="0"/>
              </a:endParaRPr>
            </a:p>
          </p:txBody>
        </p:sp>
        <p:sp>
          <p:nvSpPr>
            <p:cNvPr id="13" name="圆角矩形 12"/>
            <p:cNvSpPr/>
            <p:nvPr/>
          </p:nvSpPr>
          <p:spPr bwMode="auto">
            <a:xfrm>
              <a:off x="3048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1800" b="1" dirty="0" smtClean="0">
                  <a:solidFill>
                    <a:srgbClr val="000000"/>
                  </a:solidFill>
                  <a:latin typeface="+mj-lt"/>
                </a:rPr>
                <a:t>High </a:t>
              </a:r>
              <a:r>
                <a:rPr lang="en-US" altLang="zh-CN" sz="1800" b="1" dirty="0" smtClean="0">
                  <a:solidFill>
                    <a:srgbClr val="000000"/>
                  </a:solidFill>
                  <a:latin typeface="+mj-lt"/>
                  <a:cs typeface="Times New Roman" pitchFamily="18" charset="0"/>
                </a:rPr>
                <a:t>frequency</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4" name="圆角矩形 13"/>
            <p:cNvSpPr/>
            <p:nvPr/>
          </p:nvSpPr>
          <p:spPr bwMode="auto">
            <a:xfrm>
              <a:off x="32004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1800" b="1" dirty="0" smtClean="0">
                  <a:solidFill>
                    <a:srgbClr val="000000"/>
                  </a:solidFill>
                  <a:latin typeface="+mj-lt"/>
                  <a:cs typeface="Times New Roman" pitchFamily="18" charset="0"/>
                </a:rPr>
                <a:t>Short wavelength</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5" name="圆角矩形 14"/>
            <p:cNvSpPr/>
            <p:nvPr/>
          </p:nvSpPr>
          <p:spPr bwMode="auto">
            <a:xfrm>
              <a:off x="60960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a:r>
                <a:rPr lang="en-US" altLang="zh-CN" sz="1800" b="1" dirty="0" smtClean="0">
                  <a:solidFill>
                    <a:srgbClr val="000000"/>
                  </a:solidFill>
                  <a:latin typeface="+mj-lt"/>
                  <a:cs typeface="Times New Roman" pitchFamily="18" charset="0"/>
                </a:rPr>
                <a:t>Serious path-loss</a:t>
              </a:r>
              <a:endParaRPr lang="zh-CN" altLang="en-US" sz="1800" b="1" dirty="0">
                <a:solidFill>
                  <a:srgbClr val="000000"/>
                </a:solidFill>
                <a:latin typeface="+mj-lt"/>
                <a:cs typeface="Times New Roman" pitchFamily="18" charset="0"/>
              </a:endParaRPr>
            </a:p>
          </p:txBody>
        </p:sp>
        <p:sp>
          <p:nvSpPr>
            <p:cNvPr id="16" name="圆角矩形 15"/>
            <p:cNvSpPr/>
            <p:nvPr/>
          </p:nvSpPr>
          <p:spPr bwMode="auto">
            <a:xfrm>
              <a:off x="3048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1800" b="1" dirty="0" smtClean="0">
                  <a:solidFill>
                    <a:srgbClr val="000000"/>
                  </a:solidFill>
                  <a:latin typeface="+mj-lt"/>
                  <a:cs typeface="Times New Roman" pitchFamily="18" charset="0"/>
                </a:rPr>
                <a:t>Spectrum expansion</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7" name="圆角矩形 16"/>
            <p:cNvSpPr/>
            <p:nvPr/>
          </p:nvSpPr>
          <p:spPr bwMode="auto">
            <a:xfrm>
              <a:off x="32004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1800" b="1" dirty="0" smtClean="0">
                  <a:solidFill>
                    <a:srgbClr val="000000"/>
                  </a:solidFill>
                  <a:latin typeface="+mj-lt"/>
                  <a:cs typeface="Times New Roman" pitchFamily="18" charset="0"/>
                </a:rPr>
                <a:t>Large antenna array</a:t>
              </a:r>
              <a:endParaRPr lang="zh-CN" altLang="en-US" sz="1800" b="1" dirty="0">
                <a:solidFill>
                  <a:srgbClr val="000000"/>
                </a:solidFill>
                <a:latin typeface="+mj-lt"/>
                <a:cs typeface="Times New Roman" pitchFamily="18" charset="0"/>
              </a:endParaRPr>
            </a:p>
          </p:txBody>
        </p:sp>
        <p:sp>
          <p:nvSpPr>
            <p:cNvPr id="18" name="圆角矩形 17"/>
            <p:cNvSpPr/>
            <p:nvPr/>
          </p:nvSpPr>
          <p:spPr bwMode="auto">
            <a:xfrm>
              <a:off x="60960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1800" b="1" dirty="0" smtClean="0">
                  <a:solidFill>
                    <a:srgbClr val="000000"/>
                  </a:solidFill>
                  <a:latin typeface="+mj-lt"/>
                  <a:cs typeface="Times New Roman" pitchFamily="18" charset="0"/>
                </a:rPr>
                <a:t>Small cell</a:t>
              </a:r>
              <a:endParaRPr lang="zh-CN" altLang="en-US" sz="1800" b="1" dirty="0" smtClean="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rgbClr val="000000"/>
                </a:solidFill>
                <a:effectLst/>
                <a:latin typeface="+mj-lt"/>
              </a:endParaRPr>
            </a:p>
          </p:txBody>
        </p:sp>
        <p:sp>
          <p:nvSpPr>
            <p:cNvPr id="19" name="圆角矩形 18"/>
            <p:cNvSpPr/>
            <p:nvPr/>
          </p:nvSpPr>
          <p:spPr bwMode="auto">
            <a:xfrm>
              <a:off x="2785122" y="4267200"/>
              <a:ext cx="3584903" cy="500959"/>
            </a:xfrm>
            <a:prstGeom prst="roundRect">
              <a:avLst/>
            </a:prstGeom>
            <a:solidFill>
              <a:srgbClr val="C000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sz="1800" b="1" dirty="0" smtClean="0">
                  <a:solidFill>
                    <a:srgbClr val="FFFF00"/>
                  </a:solidFill>
                </a:rPr>
                <a:t>1000x</a:t>
              </a:r>
              <a:r>
                <a:rPr lang="en-US" sz="1800" b="1" dirty="0" smtClean="0">
                  <a:solidFill>
                    <a:srgbClr val="000000"/>
                  </a:solidFill>
                </a:rPr>
                <a:t> </a:t>
              </a:r>
              <a:r>
                <a:rPr lang="en-US" sz="1800" b="1" dirty="0" smtClean="0">
                  <a:solidFill>
                    <a:schemeClr val="bg1"/>
                  </a:solidFill>
                </a:rPr>
                <a:t>capacity increase!</a:t>
              </a:r>
              <a:endParaRPr kumimoji="0" lang="zh-CN" altLang="en-US" sz="1800" b="1" i="0" u="none" strike="noStrike" cap="none" normalizeH="0" baseline="0" dirty="0" smtClean="0">
                <a:ln>
                  <a:noFill/>
                </a:ln>
                <a:solidFill>
                  <a:schemeClr val="bg1"/>
                </a:solidFill>
                <a:effectLst/>
                <a:latin typeface="Arial" charset="0"/>
              </a:endParaRPr>
            </a:p>
          </p:txBody>
        </p:sp>
        <p:cxnSp>
          <p:nvCxnSpPr>
            <p:cNvPr id="20" name="直接箭头连接符 19"/>
            <p:cNvCxnSpPr>
              <a:stCxn id="12" idx="2"/>
              <a:endCxn id="13" idx="0"/>
            </p:cNvCxnSpPr>
            <p:nvPr/>
          </p:nvCxnSpPr>
          <p:spPr bwMode="auto">
            <a:xfrm rot="5400000">
              <a:off x="2947988" y="862012"/>
              <a:ext cx="352425" cy="2895600"/>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1" name="直接箭头连接符 20"/>
            <p:cNvCxnSpPr>
              <a:stCxn id="12" idx="2"/>
              <a:endCxn id="14" idx="0"/>
            </p:cNvCxnSpPr>
            <p:nvPr/>
          </p:nvCxnSpPr>
          <p:spPr bwMode="auto">
            <a:xfrm rot="5400000">
              <a:off x="4395788" y="2309812"/>
              <a:ext cx="352425"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2" name="直接箭头连接符 21"/>
            <p:cNvCxnSpPr>
              <a:stCxn id="12" idx="2"/>
              <a:endCxn id="15" idx="0"/>
            </p:cNvCxnSpPr>
            <p:nvPr/>
          </p:nvCxnSpPr>
          <p:spPr bwMode="auto">
            <a:xfrm rot="16200000" flipH="1">
              <a:off x="5843588" y="862012"/>
              <a:ext cx="352425" cy="2895600"/>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3" name="直接箭头连接符 22"/>
            <p:cNvCxnSpPr>
              <a:stCxn id="13" idx="2"/>
              <a:endCxn id="16" idx="0"/>
            </p:cNvCxnSpPr>
            <p:nvPr/>
          </p:nvCxnSpPr>
          <p:spPr bwMode="auto">
            <a:xfrm rot="5400000">
              <a:off x="14478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4" name="直接箭头连接符 23"/>
            <p:cNvCxnSpPr>
              <a:stCxn id="14" idx="2"/>
              <a:endCxn id="17" idx="0"/>
            </p:cNvCxnSpPr>
            <p:nvPr/>
          </p:nvCxnSpPr>
          <p:spPr bwMode="auto">
            <a:xfrm rot="5400000">
              <a:off x="43434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5" name="直接箭头连接符 24"/>
            <p:cNvCxnSpPr>
              <a:stCxn id="15" idx="2"/>
              <a:endCxn id="18" idx="0"/>
            </p:cNvCxnSpPr>
            <p:nvPr/>
          </p:nvCxnSpPr>
          <p:spPr bwMode="auto">
            <a:xfrm rot="5400000">
              <a:off x="72390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6" name="直接箭头连接符 25"/>
            <p:cNvCxnSpPr>
              <a:stCxn id="16" idx="2"/>
              <a:endCxn id="19" idx="0"/>
            </p:cNvCxnSpPr>
            <p:nvPr/>
          </p:nvCxnSpPr>
          <p:spPr bwMode="auto">
            <a:xfrm>
              <a:off x="1676400" y="3857624"/>
              <a:ext cx="2901173"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7" name="直接箭头连接符 26"/>
            <p:cNvCxnSpPr>
              <a:stCxn id="17" idx="2"/>
            </p:cNvCxnSpPr>
            <p:nvPr/>
          </p:nvCxnSpPr>
          <p:spPr bwMode="auto">
            <a:xfrm rot="5400000">
              <a:off x="4343400" y="40862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8" name="直接箭头连接符 27"/>
            <p:cNvCxnSpPr>
              <a:stCxn id="18" idx="2"/>
              <a:endCxn id="19" idx="0"/>
            </p:cNvCxnSpPr>
            <p:nvPr/>
          </p:nvCxnSpPr>
          <p:spPr bwMode="auto">
            <a:xfrm flipH="1">
              <a:off x="4577573" y="3857624"/>
              <a:ext cx="2890026"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grpSp>
    </p:spTree>
    <p:extLst>
      <p:ext uri="{BB962C8B-B14F-4D97-AF65-F5344CB8AC3E}">
        <p14:creationId xmlns:p14="http://schemas.microsoft.com/office/powerpoint/2010/main" val="2777853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750" y="1108275"/>
            <a:ext cx="9287719" cy="25908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Challenges</a:t>
            </a:r>
            <a:endParaRPr lang="en-US" altLang="zh-CN" kern="0" dirty="0">
              <a:solidFill>
                <a:srgbClr val="CC00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Traditional MIMO: </a:t>
            </a:r>
            <a:r>
              <a:rPr lang="en-US" altLang="zh-CN" sz="2000" b="1" kern="0" dirty="0" smtClean="0">
                <a:solidFill>
                  <a:srgbClr val="0033CC"/>
                </a:solidFill>
                <a:latin typeface="Times New Roman" pitchFamily="18" charset="0"/>
                <a:cs typeface="Times New Roman" pitchFamily="18" charset="0"/>
                <a:sym typeface="Wingdings" pitchFamily="2" charset="2"/>
              </a:rPr>
              <a:t>one dedicated RF chain for one antenna</a:t>
            </a:r>
          </a:p>
          <a:p>
            <a:pPr marL="900000" lvl="1" indent="-285750" eaLnBrk="1" hangingPunct="1">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Enormous</a:t>
            </a:r>
            <a:r>
              <a:rPr lang="en-US" altLang="zh-CN" sz="2000" kern="0" dirty="0" smtClean="0">
                <a:solidFill>
                  <a:srgbClr val="000000"/>
                </a:solidFill>
                <a:latin typeface="Times New Roman" pitchFamily="18" charset="0"/>
                <a:cs typeface="Times New Roman" pitchFamily="18" charset="0"/>
                <a:sym typeface="Wingdings" pitchFamily="2" charset="2"/>
              </a:rPr>
              <a:t> number of RF chains due to large antenna array</a:t>
            </a:r>
          </a:p>
          <a:p>
            <a:pPr marL="900000" lvl="1" indent="-285750" eaLnBrk="1" hangingPunct="1">
              <a:spcBef>
                <a:spcPct val="20000"/>
              </a:spcBef>
              <a:buClr>
                <a:srgbClr val="000000"/>
              </a:buClr>
              <a:buFont typeface="Wingdings" pitchFamily="2" charset="2"/>
              <a:buChar char="Ø"/>
              <a:defRPr/>
            </a:pPr>
            <a:r>
              <a:rPr lang="en-US" altLang="zh-CN" sz="2000" b="1" kern="0" dirty="0" smtClean="0">
                <a:solidFill>
                  <a:srgbClr val="FF0000"/>
                </a:solidFill>
                <a:latin typeface="Times New Roman" pitchFamily="18" charset="0"/>
                <a:cs typeface="Times New Roman" pitchFamily="18" charset="0"/>
                <a:sym typeface="Wingdings" pitchFamily="2" charset="2"/>
              </a:rPr>
              <a:t>Unaffordable</a:t>
            </a:r>
            <a:r>
              <a:rPr lang="en-US" altLang="zh-CN" sz="2000" kern="0" dirty="0" smtClean="0">
                <a:solidFill>
                  <a:srgbClr val="000000"/>
                </a:solidFill>
                <a:latin typeface="Times New Roman" pitchFamily="18" charset="0"/>
                <a:cs typeface="Times New Roman" pitchFamily="18" charset="0"/>
                <a:sym typeface="Wingdings" pitchFamily="2" charset="2"/>
              </a:rPr>
              <a:t> energy consumption (</a:t>
            </a:r>
            <a:r>
              <a:rPr lang="en-US" altLang="zh-CN" sz="2000" b="1" kern="0" dirty="0" smtClean="0">
                <a:solidFill>
                  <a:srgbClr val="0000FF"/>
                </a:solidFill>
                <a:latin typeface="Times New Roman" pitchFamily="18" charset="0"/>
                <a:cs typeface="Times New Roman" pitchFamily="18" charset="0"/>
                <a:sym typeface="Wingdings" pitchFamily="2" charset="2"/>
              </a:rPr>
              <a:t>250 </a:t>
            </a:r>
            <a:r>
              <a:rPr lang="en-US" altLang="zh-CN" sz="2000" b="1" kern="0" dirty="0" err="1" smtClean="0">
                <a:solidFill>
                  <a:srgbClr val="0000FF"/>
                </a:solidFill>
                <a:latin typeface="Times New Roman" pitchFamily="18" charset="0"/>
                <a:cs typeface="Times New Roman" pitchFamily="18" charset="0"/>
                <a:sym typeface="Wingdings" pitchFamily="2" charset="2"/>
              </a:rPr>
              <a:t>mW</a:t>
            </a:r>
            <a:r>
              <a:rPr lang="en-US" altLang="zh-CN" sz="2000" b="1" kern="0" dirty="0" smtClean="0">
                <a:solidFill>
                  <a:srgbClr val="0000FF"/>
                </a:solidFill>
                <a:latin typeface="Times New Roman" pitchFamily="18" charset="0"/>
                <a:cs typeface="Times New Roman" pitchFamily="18" charset="0"/>
                <a:sym typeface="Wingdings" pitchFamily="2" charset="2"/>
              </a:rPr>
              <a:t> per RF chain </a:t>
            </a:r>
            <a:r>
              <a:rPr lang="en-US" altLang="zh-CN" sz="2000" kern="0" dirty="0" smtClean="0">
                <a:solidFill>
                  <a:srgbClr val="000000"/>
                </a:solidFill>
                <a:latin typeface="Times New Roman" pitchFamily="18" charset="0"/>
                <a:cs typeface="Times New Roman" pitchFamily="18" charset="0"/>
                <a:sym typeface="Wingdings" pitchFamily="2" charset="2"/>
              </a:rPr>
              <a:t>at 60 GHz)</a:t>
            </a:r>
          </a:p>
          <a:p>
            <a:pPr marL="1152000" lvl="1" indent="-285750" eaLnBrk="1" hangingPunct="1">
              <a:spcBef>
                <a:spcPct val="20000"/>
              </a:spcBef>
              <a:buClr>
                <a:srgbClr val="000000"/>
              </a:buClr>
              <a:buFont typeface="Wingdings" pitchFamily="2" charset="2"/>
              <a:buChar char="ü"/>
              <a:defRPr/>
            </a:pPr>
            <a:r>
              <a:rPr lang="en-US" altLang="zh-CN" sz="2000" kern="0" dirty="0" smtClean="0">
                <a:solidFill>
                  <a:srgbClr val="000000"/>
                </a:solidFill>
                <a:latin typeface="Times New Roman" pitchFamily="18" charset="0"/>
                <a:cs typeface="Times New Roman" pitchFamily="18" charset="0"/>
                <a:sym typeface="Wingdings" pitchFamily="2" charset="2"/>
              </a:rPr>
              <a:t>MmWave massive MIMO BS with 256 antennas → </a:t>
            </a:r>
            <a:r>
              <a:rPr lang="en-US" altLang="zh-CN" sz="2000" b="1" kern="0" dirty="0" smtClean="0">
                <a:solidFill>
                  <a:srgbClr val="FF0000"/>
                </a:solidFill>
                <a:latin typeface="Times New Roman" pitchFamily="18" charset="0"/>
                <a:cs typeface="Times New Roman" pitchFamily="18" charset="0"/>
                <a:sym typeface="Wingdings" pitchFamily="2" charset="2"/>
              </a:rPr>
              <a:t>64 W</a:t>
            </a:r>
            <a:r>
              <a:rPr lang="en-US" altLang="zh-CN" sz="2000" kern="0" dirty="0" smtClean="0">
                <a:solidFill>
                  <a:srgbClr val="000000"/>
                </a:solidFill>
                <a:latin typeface="Times New Roman" pitchFamily="18" charset="0"/>
                <a:cs typeface="Times New Roman" pitchFamily="18" charset="0"/>
                <a:sym typeface="Wingdings" pitchFamily="2" charset="2"/>
              </a:rPr>
              <a:t> (only RF)</a:t>
            </a:r>
          </a:p>
          <a:p>
            <a:pPr marL="1152000" lvl="1" indent="-285750" eaLnBrk="1" hangingPunct="1">
              <a:spcBef>
                <a:spcPct val="20000"/>
              </a:spcBef>
              <a:buClr>
                <a:srgbClr val="000000"/>
              </a:buClr>
              <a:buFont typeface="Wingdings" pitchFamily="2" charset="2"/>
              <a:buChar char="ü"/>
              <a:defRPr/>
            </a:pPr>
            <a:r>
              <a:rPr lang="en-US" altLang="zh-CN" sz="2000" kern="0" dirty="0" smtClean="0">
                <a:solidFill>
                  <a:srgbClr val="000000"/>
                </a:solidFill>
                <a:latin typeface="Times New Roman" pitchFamily="18" charset="0"/>
                <a:cs typeface="Times New Roman" pitchFamily="18" charset="0"/>
                <a:sym typeface="Wingdings" pitchFamily="2" charset="2"/>
              </a:rPr>
              <a:t>Micro-cell BS in 4G → </a:t>
            </a:r>
            <a:r>
              <a:rPr lang="en-US" altLang="zh-CN" sz="2000" b="1" kern="0" dirty="0" smtClean="0">
                <a:solidFill>
                  <a:srgbClr val="FF0000"/>
                </a:solidFill>
                <a:latin typeface="Times New Roman" pitchFamily="18" charset="0"/>
                <a:cs typeface="Times New Roman" pitchFamily="18" charset="0"/>
                <a:sym typeface="Wingdings" pitchFamily="2" charset="2"/>
              </a:rPr>
              <a:t>several W</a:t>
            </a:r>
            <a:r>
              <a:rPr lang="en-US" altLang="zh-CN" sz="2000" kern="0" dirty="0" smtClean="0">
                <a:solidFill>
                  <a:srgbClr val="000000"/>
                </a:solidFill>
                <a:latin typeface="Times New Roman" pitchFamily="18" charset="0"/>
                <a:cs typeface="Times New Roman" pitchFamily="18" charset="0"/>
                <a:sym typeface="Wingdings" pitchFamily="2" charset="2"/>
              </a:rPr>
              <a:t> (baseband + RF + transmit power)</a:t>
            </a:r>
          </a:p>
          <a:p>
            <a:r>
              <a:rPr lang="en-US" altLang="zh-CN" sz="2000" kern="0" dirty="0" smtClean="0">
                <a:solidFill>
                  <a:srgbClr val="000000"/>
                </a:solidFill>
                <a:latin typeface="Times New Roman" pitchFamily="18" charset="0"/>
                <a:cs typeface="Times New Roman" pitchFamily="18" charset="0"/>
                <a:sym typeface="Wingdings" pitchFamily="2" charset="2"/>
              </a:rPr>
              <a:t> </a:t>
            </a:r>
            <a:endParaRPr lang="en-US" altLang="zh-CN" sz="2000"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Times New Roman" pitchFamily="18" charset="0"/>
              <a:cs typeface="Times New Roman" pitchFamily="18" charset="0"/>
            </a:endParaRPr>
          </a:p>
        </p:txBody>
      </p:sp>
      <p:sp>
        <p:nvSpPr>
          <p:cNvPr id="6" name="TextBox 1"/>
          <p:cNvSpPr txBox="1">
            <a:spLocks noChangeArrowheads="1"/>
          </p:cNvSpPr>
          <p:nvPr/>
        </p:nvSpPr>
        <p:spPr bwMode="auto">
          <a:xfrm>
            <a:off x="5872480" y="4505960"/>
            <a:ext cx="2905760" cy="707886"/>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ctr"/>
            <a:r>
              <a:rPr lang="en-US" altLang="zh-CN" sz="2000" dirty="0" smtClean="0">
                <a:solidFill>
                  <a:srgbClr val="FFFF00"/>
                </a:solidFill>
                <a:latin typeface="Times New Roman" pitchFamily="18" charset="0"/>
                <a:cs typeface="Times New Roman" pitchFamily="18" charset="0"/>
              </a:rPr>
              <a:t>How to reduce the number of required RF chains?</a:t>
            </a:r>
            <a:endParaRPr lang="zh-CN" altLang="en-US" sz="2000" dirty="0">
              <a:solidFill>
                <a:srgbClr val="FFFF00"/>
              </a:solidFill>
              <a:latin typeface="Times New Roman" pitchFamily="18" charset="0"/>
              <a:cs typeface="Times New Roman" pitchFamily="18" charset="0"/>
            </a:endParaRPr>
          </a:p>
        </p:txBody>
      </p:sp>
      <p:sp>
        <p:nvSpPr>
          <p:cNvPr id="7" name="标题 1"/>
          <p:cNvSpPr>
            <a:spLocks noGrp="1"/>
          </p:cNvSpPr>
          <p:nvPr>
            <p:ph type="title"/>
          </p:nvPr>
        </p:nvSpPr>
        <p:spPr>
          <a:xfrm>
            <a:off x="76200" y="228600"/>
            <a:ext cx="8991600" cy="685800"/>
          </a:xfrm>
        </p:spPr>
        <p:txBody>
          <a:bodyPr/>
          <a:lstStyle/>
          <a:p>
            <a:r>
              <a:rPr lang="en-US" altLang="zh-CN" dirty="0" smtClean="0"/>
              <a:t>Challenges of </a:t>
            </a:r>
            <a:r>
              <a:rPr lang="en-US" altLang="zh-CN" dirty="0" err="1" smtClean="0"/>
              <a:t>mmWave</a:t>
            </a:r>
            <a:r>
              <a:rPr lang="en-US" altLang="zh-CN" dirty="0" smtClean="0"/>
              <a:t> massive MIMO</a:t>
            </a:r>
            <a:endParaRPr lang="zh-CN" altLang="en-US" dirty="0"/>
          </a:p>
        </p:txBody>
      </p:sp>
      <p:pic>
        <p:nvPicPr>
          <p:cNvPr id="8" name="Picture 3"/>
          <p:cNvPicPr>
            <a:picLocks noChangeAspect="1" noChangeArrowheads="1"/>
          </p:cNvPicPr>
          <p:nvPr/>
        </p:nvPicPr>
        <p:blipFill>
          <a:blip r:embed="rId3" cstate="print"/>
          <a:srcRect/>
          <a:stretch>
            <a:fillRect/>
          </a:stretch>
        </p:blipFill>
        <p:spPr bwMode="auto">
          <a:xfrm>
            <a:off x="449009" y="3530278"/>
            <a:ext cx="5008140" cy="2960354"/>
          </a:xfrm>
          <a:prstGeom prst="rect">
            <a:avLst/>
          </a:prstGeom>
          <a:noFill/>
          <a:ln w="9525">
            <a:noFill/>
            <a:miter lim="800000"/>
            <a:headEnd/>
            <a:tailEnd/>
          </a:ln>
        </p:spPr>
      </p:pic>
      <p:sp>
        <p:nvSpPr>
          <p:cNvPr id="9" name="椭圆 3"/>
          <p:cNvSpPr>
            <a:spLocks noChangeArrowheads="1"/>
          </p:cNvSpPr>
          <p:nvPr/>
        </p:nvSpPr>
        <p:spPr bwMode="auto">
          <a:xfrm>
            <a:off x="312519" y="3356661"/>
            <a:ext cx="5046138" cy="820176"/>
          </a:xfrm>
          <a:prstGeom prst="ellipse">
            <a:avLst/>
          </a:prstGeom>
          <a:noFill/>
          <a:ln w="28575" algn="ctr">
            <a:solidFill>
              <a:srgbClr val="CC0000"/>
            </a:solidFill>
            <a:miter lim="800000"/>
            <a:headEnd/>
            <a:tailEnd/>
          </a:ln>
        </p:spPr>
        <p:txBody>
          <a:bodyPr wrap="none"/>
          <a:lstStyle/>
          <a:p>
            <a:r>
              <a:rPr lang="en-US" altLang="zh-CN" dirty="0" smtClean="0"/>
              <a:t> </a:t>
            </a:r>
            <a:endParaRPr lang="zh-CN" altLang="en-US" dirty="0"/>
          </a:p>
        </p:txBody>
      </p:sp>
    </p:spTree>
    <p:extLst>
      <p:ext uri="{BB962C8B-B14F-4D97-AF65-F5344CB8AC3E}">
        <p14:creationId xmlns:p14="http://schemas.microsoft.com/office/powerpoint/2010/main" val="68965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33628" y="2514600"/>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36613" y="1643063"/>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406400" y="15240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066800" y="1625600"/>
            <a:ext cx="3276600" cy="461665"/>
          </a:xfrm>
          <a:prstGeom prst="rect">
            <a:avLst/>
          </a:prstGeom>
          <a:noFill/>
          <a:ln w="9525" algn="ctr">
            <a:noFill/>
            <a:miter lim="800000"/>
            <a:headEnd/>
            <a:tailEnd/>
          </a:ln>
        </p:spPr>
        <p:txBody>
          <a:bodyPr>
            <a:spAutoFit/>
          </a:bodyPr>
          <a:lstStyle/>
          <a:p>
            <a:pPr algn="ctr" eaLnBrk="1" hangingPunct="1"/>
            <a:r>
              <a:rPr lang="en-US" altLang="zh-CN" b="1" dirty="0" smtClean="0">
                <a:latin typeface="Times New Roman" pitchFamily="18" charset="0"/>
              </a:rPr>
              <a:t>Technical Background</a:t>
            </a:r>
            <a:endParaRPr lang="zh-CN" altLang="zh-CN" dirty="0" smtClean="0"/>
          </a:p>
        </p:txBody>
      </p:sp>
      <p:sp>
        <p:nvSpPr>
          <p:cNvPr id="27654" name="Text Box 9"/>
          <p:cNvSpPr txBox="1">
            <a:spLocks noChangeArrowheads="1"/>
          </p:cNvSpPr>
          <p:nvPr/>
        </p:nvSpPr>
        <p:spPr bwMode="gray">
          <a:xfrm>
            <a:off x="620713" y="16224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077912" y="2549525"/>
            <a:ext cx="2808288" cy="457200"/>
          </a:xfrm>
          <a:prstGeom prst="rect">
            <a:avLst/>
          </a:prstGeom>
          <a:noFill/>
          <a:ln w="9525" algn="ctr">
            <a:noFill/>
            <a:miter lim="800000"/>
            <a:headEnd/>
            <a:tailEnd/>
          </a:ln>
        </p:spPr>
        <p:txBody>
          <a:bodyPr>
            <a:spAutoFit/>
          </a:bodyPr>
          <a:lstStyle/>
          <a:p>
            <a:pPr algn="ctr" eaLnBrk="1" hangingPunct="1"/>
            <a:r>
              <a:rPr lang="en-US" altLang="zh-CN" b="1" dirty="0" err="1" smtClean="0">
                <a:solidFill>
                  <a:srgbClr val="FF0000"/>
                </a:solidFill>
                <a:latin typeface="Times New Roman" pitchFamily="18" charset="0"/>
              </a:rPr>
              <a:t>Beamspace</a:t>
            </a:r>
            <a:r>
              <a:rPr lang="en-US" altLang="zh-CN" b="1" dirty="0" smtClean="0">
                <a:solidFill>
                  <a:srgbClr val="FF0000"/>
                </a:solidFill>
                <a:latin typeface="Times New Roman" pitchFamily="18" charset="0"/>
              </a:rPr>
              <a:t> MIMO</a:t>
            </a:r>
            <a:endParaRPr lang="zh-CN" altLang="zh-CN" dirty="0">
              <a:solidFill>
                <a:srgbClr val="FF0000"/>
              </a:solidFill>
            </a:endParaRPr>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06196" y="3436303"/>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2" name="AutoShape 7"/>
          <p:cNvSpPr>
            <a:spLocks noChangeArrowheads="1"/>
          </p:cNvSpPr>
          <p:nvPr/>
        </p:nvSpPr>
        <p:spPr bwMode="gray">
          <a:xfrm>
            <a:off x="381000" y="331724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1" name="Text Box 8"/>
          <p:cNvSpPr txBox="1">
            <a:spLocks noChangeArrowheads="1"/>
          </p:cNvSpPr>
          <p:nvPr/>
        </p:nvSpPr>
        <p:spPr bwMode="gray">
          <a:xfrm>
            <a:off x="1173480" y="3444855"/>
            <a:ext cx="286512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cs typeface="Times New Roman" pitchFamily="18" charset="0"/>
              </a:rPr>
              <a:t>PA channel tracking</a:t>
            </a:r>
            <a:endParaRPr lang="zh-CN" altLang="zh-CN" b="1" dirty="0">
              <a:latin typeface="Times New Roman" pitchFamily="18" charset="0"/>
              <a:cs typeface="Times New Roman" pitchFamily="18" charset="0"/>
            </a:endParaRPr>
          </a:p>
        </p:txBody>
      </p:sp>
      <p:sp>
        <p:nvSpPr>
          <p:cNvPr id="27662" name="Text Box 9"/>
          <p:cNvSpPr txBox="1">
            <a:spLocks noChangeArrowheads="1"/>
          </p:cNvSpPr>
          <p:nvPr/>
        </p:nvSpPr>
        <p:spPr bwMode="gray">
          <a:xfrm>
            <a:off x="595313" y="341566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795020" y="439642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27736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817880" y="4399598"/>
            <a:ext cx="3055938" cy="457200"/>
          </a:xfrm>
          <a:prstGeom prst="rect">
            <a:avLst/>
          </a:prstGeom>
          <a:noFill/>
          <a:ln w="9525" algn="ctr">
            <a:noFill/>
            <a:miter lim="800000"/>
            <a:headEnd/>
            <a:tailEnd/>
          </a:ln>
        </p:spPr>
        <p:txBody>
          <a:bodyPr>
            <a:spAutoFit/>
          </a:bodyPr>
          <a:lstStyle/>
          <a:p>
            <a:pPr algn="ctr" eaLnBrk="1" hangingPunct="1"/>
            <a:r>
              <a:rPr lang="zh-CN" altLang="zh-CN" b="1" dirty="0">
                <a:latin typeface="Times New Roman" pitchFamily="18" charset="0"/>
              </a:rPr>
              <a:t>    </a:t>
            </a:r>
            <a:r>
              <a:rPr lang="en-US" altLang="zh-CN" b="1" dirty="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37578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795020" y="534130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82588" y="522224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596900" y="532066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5</a:t>
            </a:fld>
            <a:endParaRPr lang="en-US" altLang="zh-CN"/>
          </a:p>
        </p:txBody>
      </p:sp>
      <p:sp>
        <p:nvSpPr>
          <p:cNvPr id="24" name="Text Box 8"/>
          <p:cNvSpPr txBox="1">
            <a:spLocks noChangeArrowheads="1"/>
          </p:cNvSpPr>
          <p:nvPr/>
        </p:nvSpPr>
        <p:spPr bwMode="gray">
          <a:xfrm>
            <a:off x="838200" y="5349240"/>
            <a:ext cx="2133600" cy="461665"/>
          </a:xfrm>
          <a:prstGeom prst="rect">
            <a:avLst/>
          </a:prstGeom>
          <a:noFill/>
          <a:ln w="9525" algn="ctr">
            <a:noFill/>
            <a:miter lim="800000"/>
            <a:headEnd/>
            <a:tailEnd/>
          </a:ln>
        </p:spPr>
        <p:txBody>
          <a:bodyPr wrap="square">
            <a:spAutoFit/>
          </a:bodyPr>
          <a:lstStyle/>
          <a:p>
            <a:pPr algn="ctr" eaLnBrk="1" hangingPunct="1"/>
            <a:r>
              <a:rPr lang="zh-CN" altLang="zh-CN" b="1" dirty="0">
                <a:latin typeface="Times New Roman" pitchFamily="18" charset="0"/>
              </a:rPr>
              <a:t>    </a:t>
            </a:r>
            <a:r>
              <a:rPr lang="en-US" altLang="zh-CN" b="1" dirty="0" smtClean="0">
                <a:latin typeface="Times New Roman" pitchFamily="18" charset="0"/>
              </a:rPr>
              <a:t>Conclusions</a:t>
            </a:r>
            <a:endParaRPr lang="zh-CN" altLang="zh-CN" dirty="0"/>
          </a:p>
        </p:txBody>
      </p:sp>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400" b="1" kern="0" dirty="0" smtClean="0">
                <a:solidFill>
                  <a:srgbClr val="003399"/>
                </a:solidFill>
                <a:latin typeface="+mj-lt"/>
                <a:cs typeface="Times New Roman" pitchFamily="18" charset="0"/>
              </a:rPr>
              <a:t>Beamspace MIMO with lens antenna array</a:t>
            </a:r>
            <a:endParaRPr kumimoji="0" lang="zh-CN" altLang="en-US" sz="3400" b="1" i="0" u="none" strike="noStrike" kern="0" cap="none" spc="0" normalizeH="0" baseline="0" noProof="0" dirty="0">
              <a:ln>
                <a:noFill/>
              </a:ln>
              <a:solidFill>
                <a:srgbClr val="003399"/>
              </a:solidFill>
              <a:effectLst/>
              <a:uLnTx/>
              <a:uFillTx/>
              <a:latin typeface="+mj-lt"/>
              <a:cs typeface="Times New Roman" pitchFamily="18" charset="0"/>
            </a:endParaRPr>
          </a:p>
        </p:txBody>
      </p:sp>
      <p:sp>
        <p:nvSpPr>
          <p:cNvPr id="68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3"/>
          <p:cNvSpPr txBox="1">
            <a:spLocks noChangeArrowheads="1"/>
          </p:cNvSpPr>
          <p:nvPr/>
        </p:nvSpPr>
        <p:spPr bwMode="auto">
          <a:xfrm>
            <a:off x="25400" y="1082702"/>
            <a:ext cx="8979704" cy="2703443"/>
          </a:xfrm>
          <a:prstGeom prst="rect">
            <a:avLst/>
          </a:prstGeom>
          <a:noFill/>
          <a:ln w="9525">
            <a:noFill/>
            <a:miter lim="800000"/>
            <a:headEnd/>
            <a:tailEnd/>
          </a:ln>
        </p:spPr>
        <p:txBody>
          <a:bodyPr/>
          <a:lstStyle/>
          <a:p>
            <a:pPr marL="342900" indent="-342900" algn="just"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Basic </a:t>
            </a:r>
            <a:r>
              <a:rPr lang="en-US" altLang="zh-CN" b="1" kern="0" dirty="0">
                <a:solidFill>
                  <a:srgbClr val="000000"/>
                </a:solidFill>
                <a:latin typeface="Times New Roman" pitchFamily="18" charset="0"/>
                <a:cs typeface="Times New Roman" pitchFamily="18" charset="0"/>
                <a:sym typeface="Wingdings" pitchFamily="2" charset="2"/>
              </a:rPr>
              <a:t>idea </a:t>
            </a:r>
            <a:r>
              <a:rPr lang="en-US" altLang="zh-CN" sz="2000" b="1" kern="0" dirty="0">
                <a:solidFill>
                  <a:srgbClr val="CC00CC"/>
                </a:solidFill>
                <a:latin typeface="Times New Roman" pitchFamily="18" charset="0"/>
                <a:cs typeface="Times New Roman" pitchFamily="18" charset="0"/>
                <a:sym typeface="Wingdings" pitchFamily="2" charset="2"/>
              </a:rPr>
              <a:t>[Brady’13]</a:t>
            </a:r>
            <a:endParaRPr lang="en-US" altLang="zh-CN" kern="0" baseline="30000" dirty="0">
              <a:solidFill>
                <a:srgbClr val="CC00CC"/>
              </a:solidFill>
              <a:latin typeface="Times New Roman" pitchFamily="18" charset="0"/>
              <a:cs typeface="Times New Roman" pitchFamily="18" charset="0"/>
              <a:sym typeface="Wingdings" pitchFamily="2" charset="2"/>
            </a:endParaRPr>
          </a:p>
          <a:p>
            <a:pPr marL="742950" lvl="1" indent="-285750" algn="just">
              <a:spcBef>
                <a:spcPct val="20000"/>
              </a:spcBef>
              <a:buClr>
                <a:srgbClr val="000000"/>
              </a:buClr>
              <a:buFontTx/>
              <a:buChar char="–"/>
              <a:defRPr/>
            </a:pPr>
            <a:r>
              <a:rPr lang="en-US" altLang="zh-CN" sz="2000" b="1" kern="0" dirty="0" smtClean="0">
                <a:solidFill>
                  <a:srgbClr val="FF0000"/>
                </a:solidFill>
                <a:latin typeface="Times New Roman" pitchFamily="18" charset="0"/>
                <a:cs typeface="Times New Roman" pitchFamily="18" charset="0"/>
                <a:sym typeface="Wingdings" pitchFamily="2" charset="2"/>
              </a:rPr>
              <a:t>Concentrate</a:t>
            </a:r>
            <a:r>
              <a:rPr lang="en-US" altLang="zh-CN" sz="2000" kern="0" dirty="0" smtClean="0">
                <a:solidFill>
                  <a:srgbClr val="000000"/>
                </a:solidFill>
                <a:latin typeface="Times New Roman" pitchFamily="18" charset="0"/>
                <a:cs typeface="Times New Roman" pitchFamily="18" charset="0"/>
                <a:sym typeface="Wingdings" pitchFamily="2" charset="2"/>
              </a:rPr>
              <a:t> the signals from different directions (beams) on different antennas by </a:t>
            </a:r>
            <a:r>
              <a:rPr lang="en-US" altLang="zh-CN" sz="2000" b="1" kern="0" dirty="0" smtClean="0">
                <a:solidFill>
                  <a:srgbClr val="0000FF"/>
                </a:solidFill>
                <a:latin typeface="Times New Roman" pitchFamily="18" charset="0"/>
                <a:cs typeface="Times New Roman" pitchFamily="18" charset="0"/>
                <a:sym typeface="Wingdings" pitchFamily="2" charset="2"/>
              </a:rPr>
              <a:t>lens antenna array</a:t>
            </a:r>
          </a:p>
          <a:p>
            <a:pPr marL="900000" lvl="1" indent="-285750" algn="just"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Transform </a:t>
            </a:r>
            <a:r>
              <a:rPr lang="en-US" altLang="zh-CN" sz="2000" b="1" kern="0" dirty="0" smtClean="0">
                <a:solidFill>
                  <a:srgbClr val="FF0000"/>
                </a:solidFill>
                <a:latin typeface="Times New Roman" pitchFamily="18" charset="0"/>
                <a:cs typeface="Times New Roman" pitchFamily="18" charset="0"/>
                <a:sym typeface="Wingdings" pitchFamily="2" charset="2"/>
              </a:rPr>
              <a:t>conventional</a:t>
            </a:r>
            <a:r>
              <a:rPr lang="en-US" altLang="zh-CN" sz="2000" kern="0" dirty="0" smtClean="0">
                <a:solidFill>
                  <a:srgbClr val="000000"/>
                </a:solidFill>
                <a:latin typeface="Times New Roman" pitchFamily="18" charset="0"/>
                <a:cs typeface="Times New Roman" pitchFamily="18" charset="0"/>
                <a:sym typeface="Wingdings" pitchFamily="2" charset="2"/>
              </a:rPr>
              <a:t> spatial channel into </a:t>
            </a:r>
            <a:r>
              <a:rPr lang="en-US" altLang="zh-CN" sz="2000" b="1" kern="0" dirty="0" smtClean="0">
                <a:solidFill>
                  <a:srgbClr val="0000FF"/>
                </a:solidFill>
                <a:latin typeface="Times New Roman" pitchFamily="18" charset="0"/>
                <a:cs typeface="Times New Roman" pitchFamily="18" charset="0"/>
                <a:sym typeface="Wingdings" pitchFamily="2" charset="2"/>
              </a:rPr>
              <a:t>beamspace</a:t>
            </a:r>
            <a:r>
              <a:rPr lang="en-US" altLang="zh-CN" sz="2000" kern="0" dirty="0" smtClean="0">
                <a:solidFill>
                  <a:srgbClr val="0000FF"/>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(spatial DFT)</a:t>
            </a:r>
            <a:endParaRPr lang="en-US" altLang="zh-CN" sz="2000" b="1" kern="0" dirty="0" smtClean="0">
              <a:solidFill>
                <a:srgbClr val="000000"/>
              </a:solidFill>
              <a:latin typeface="Times New Roman" pitchFamily="18" charset="0"/>
              <a:cs typeface="Times New Roman" pitchFamily="18" charset="0"/>
              <a:sym typeface="Wingdings" pitchFamily="2" charset="2"/>
            </a:endParaRPr>
          </a:p>
          <a:p>
            <a:pPr marL="742950" lvl="1" indent="-285750" algn="just" eaLnBrk="1" hangingPunct="1">
              <a:spcBef>
                <a:spcPct val="20000"/>
              </a:spcBef>
              <a:buClr>
                <a:srgbClr val="000000"/>
              </a:buClr>
              <a:buFontTx/>
              <a:buChar char="–"/>
              <a:defRPr/>
            </a:pPr>
            <a:r>
              <a:rPr lang="en-US" altLang="zh-CN" sz="2000" b="1" kern="0" dirty="0" smtClean="0">
                <a:solidFill>
                  <a:srgbClr val="FF0000"/>
                </a:solidFill>
                <a:latin typeface="Times New Roman" pitchFamily="18" charset="0"/>
                <a:cs typeface="Times New Roman" pitchFamily="18" charset="0"/>
                <a:sym typeface="Wingdings" pitchFamily="2" charset="2"/>
              </a:rPr>
              <a:t>Limited</a:t>
            </a:r>
            <a:r>
              <a:rPr lang="en-US" altLang="zh-CN" sz="2000" kern="0" dirty="0" smtClean="0">
                <a:solidFill>
                  <a:srgbClr val="000000"/>
                </a:solidFill>
                <a:latin typeface="Times New Roman" pitchFamily="18" charset="0"/>
                <a:cs typeface="Times New Roman" pitchFamily="18" charset="0"/>
                <a:sym typeface="Wingdings" pitchFamily="2" charset="2"/>
              </a:rPr>
              <a:t> scattering at mmWave→ beamspace channel is </a:t>
            </a:r>
            <a:r>
              <a:rPr lang="en-US" altLang="zh-CN" sz="2000" b="1" kern="0" dirty="0" smtClean="0">
                <a:solidFill>
                  <a:srgbClr val="FF0000"/>
                </a:solidFill>
                <a:latin typeface="Times New Roman" pitchFamily="18" charset="0"/>
                <a:cs typeface="Times New Roman" pitchFamily="18" charset="0"/>
                <a:sym typeface="Wingdings" pitchFamily="2" charset="2"/>
              </a:rPr>
              <a:t>sparse</a:t>
            </a:r>
          </a:p>
          <a:p>
            <a:pPr marL="900000" lvl="1" indent="-285750" algn="just"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Select</a:t>
            </a:r>
            <a:r>
              <a:rPr lang="en-US" altLang="zh-CN" sz="2000" b="1" kern="0" dirty="0" smtClean="0">
                <a:solidFill>
                  <a:srgbClr val="000000"/>
                </a:solidFill>
                <a:latin typeface="Times New Roman" pitchFamily="18" charset="0"/>
                <a:cs typeface="Times New Roman" pitchFamily="18" charset="0"/>
                <a:sym typeface="Wingdings" pitchFamily="2" charset="2"/>
              </a:rPr>
              <a:t> </a:t>
            </a:r>
            <a:r>
              <a:rPr lang="en-US" altLang="zh-CN" sz="2000" b="1" kern="0" dirty="0" smtClean="0">
                <a:solidFill>
                  <a:srgbClr val="0000FF"/>
                </a:solidFill>
                <a:latin typeface="Times New Roman" pitchFamily="18" charset="0"/>
                <a:cs typeface="Times New Roman" pitchFamily="18" charset="0"/>
                <a:sym typeface="Wingdings" pitchFamily="2" charset="2"/>
              </a:rPr>
              <a:t>dominant beams</a:t>
            </a:r>
            <a:r>
              <a:rPr lang="en-US" altLang="zh-CN" sz="2000" b="1"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to reduce the dimension of MIMO system</a:t>
            </a:r>
          </a:p>
          <a:p>
            <a:pPr marL="900000" lvl="1" indent="-285750" algn="just">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Negligible performance loss→ </a:t>
            </a:r>
            <a:r>
              <a:rPr lang="en-US" altLang="zh-CN" sz="2000" b="1" kern="0" dirty="0" smtClean="0">
                <a:solidFill>
                  <a:srgbClr val="FF0000"/>
                </a:solidFill>
                <a:latin typeface="Times New Roman" pitchFamily="18" charset="0"/>
                <a:cs typeface="Times New Roman" pitchFamily="18" charset="0"/>
                <a:sym typeface="Wingdings" pitchFamily="2" charset="2"/>
              </a:rPr>
              <a:t>significantly reduced</a:t>
            </a:r>
            <a:r>
              <a:rPr lang="en-US" altLang="zh-CN" sz="2000" b="1"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number of RF chains</a:t>
            </a:r>
            <a:endParaRPr lang="zh-CN" altLang="en-US" sz="2000" kern="0" dirty="0">
              <a:solidFill>
                <a:srgbClr val="000000"/>
              </a:solidFill>
              <a:latin typeface="Times New Roman" pitchFamily="18" charset="0"/>
              <a:cs typeface="Times New Roman" pitchFamily="18" charset="0"/>
            </a:endParaRPr>
          </a:p>
        </p:txBody>
      </p:sp>
      <p:sp>
        <p:nvSpPr>
          <p:cNvPr id="6" name="TextBox 18"/>
          <p:cNvSpPr txBox="1">
            <a:spLocks noChangeArrowheads="1"/>
          </p:cNvSpPr>
          <p:nvPr/>
        </p:nvSpPr>
        <p:spPr bwMode="auto">
          <a:xfrm>
            <a:off x="533400" y="6144260"/>
            <a:ext cx="8001000" cy="430887"/>
          </a:xfrm>
          <a:prstGeom prst="rect">
            <a:avLst/>
          </a:prstGeom>
          <a:noFill/>
          <a:ln w="12700">
            <a:noFill/>
            <a:miter lim="800000"/>
            <a:headEnd/>
            <a:tailEnd/>
          </a:ln>
        </p:spPr>
        <p:txBody>
          <a:bodyPr wrap="square">
            <a:spAutoFit/>
          </a:bodyPr>
          <a:lstStyle/>
          <a:p>
            <a:pPr algn="just"/>
            <a:r>
              <a:rPr lang="en-US" altLang="zh-CN" sz="1100" dirty="0" smtClean="0">
                <a:solidFill>
                  <a:srgbClr val="CC00CC"/>
                </a:solidFill>
              </a:rPr>
              <a:t>[Brady’13] </a:t>
            </a:r>
            <a:r>
              <a:rPr lang="en-US" altLang="zh-CN" sz="1100" dirty="0" smtClean="0">
                <a:solidFill>
                  <a:srgbClr val="000000"/>
                </a:solidFill>
              </a:rPr>
              <a:t>J. Brady, et al., “Beamspace MIMO for millimeter-wave communications: System architecture, modeling, analysis, and measurements,” </a:t>
            </a:r>
            <a:r>
              <a:rPr lang="en-US" altLang="zh-CN" sz="1100" b="1" i="1" dirty="0" smtClean="0">
                <a:solidFill>
                  <a:srgbClr val="0033CC"/>
                </a:solidFill>
              </a:rPr>
              <a:t>IEEE Trans. Ant. and </a:t>
            </a:r>
            <a:r>
              <a:rPr lang="en-US" altLang="zh-CN" sz="1100" b="1" i="1" dirty="0" err="1" smtClean="0">
                <a:solidFill>
                  <a:srgbClr val="0033CC"/>
                </a:solidFill>
              </a:rPr>
              <a:t>Propag</a:t>
            </a:r>
            <a:r>
              <a:rPr lang="en-US" altLang="zh-CN" sz="1100" b="1" i="1" dirty="0" smtClean="0">
                <a:solidFill>
                  <a:srgbClr val="0033CC"/>
                </a:solidFill>
              </a:rPr>
              <a:t>.</a:t>
            </a:r>
            <a:r>
              <a:rPr lang="en-US" altLang="zh-CN" sz="1100" i="1" dirty="0" smtClean="0">
                <a:solidFill>
                  <a:srgbClr val="000000"/>
                </a:solidFill>
              </a:rPr>
              <a:t>, </a:t>
            </a:r>
            <a:r>
              <a:rPr lang="en-US" altLang="zh-CN" sz="1100" dirty="0" smtClean="0">
                <a:solidFill>
                  <a:srgbClr val="000000"/>
                </a:solidFill>
              </a:rPr>
              <a:t>Jul. 2013.</a:t>
            </a:r>
          </a:p>
        </p:txBody>
      </p:sp>
      <p:pic>
        <p:nvPicPr>
          <p:cNvPr id="7" name="图片 6"/>
          <p:cNvPicPr>
            <a:picLocks noChangeAspect="1"/>
          </p:cNvPicPr>
          <p:nvPr/>
        </p:nvPicPr>
        <p:blipFill>
          <a:blip r:embed="rId3"/>
          <a:stretch>
            <a:fillRect/>
          </a:stretch>
        </p:blipFill>
        <p:spPr>
          <a:xfrm>
            <a:off x="1390473" y="3770830"/>
            <a:ext cx="2672406" cy="1914006"/>
          </a:xfrm>
          <a:prstGeom prst="rect">
            <a:avLst/>
          </a:prstGeom>
        </p:spPr>
      </p:pic>
      <p:sp>
        <p:nvSpPr>
          <p:cNvPr id="8" name="下箭头 20"/>
          <p:cNvSpPr>
            <a:spLocks noChangeArrowheads="1"/>
          </p:cNvSpPr>
          <p:nvPr/>
        </p:nvSpPr>
        <p:spPr bwMode="auto">
          <a:xfrm rot="16200000">
            <a:off x="4574077" y="4349092"/>
            <a:ext cx="357894" cy="681613"/>
          </a:xfrm>
          <a:prstGeom prst="downArrow">
            <a:avLst>
              <a:gd name="adj1" fmla="val 33481"/>
              <a:gd name="adj2" fmla="val 66516"/>
            </a:avLst>
          </a:prstGeom>
          <a:solidFill>
            <a:srgbClr val="5CA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eaLnBrk="1" hangingPunct="1">
              <a:buFont typeface="Arial" charset="0"/>
              <a:buNone/>
            </a:pPr>
            <a:endParaRPr lang="zh-CN" altLang="en-US" dirty="0"/>
          </a:p>
        </p:txBody>
      </p:sp>
      <p:pic>
        <p:nvPicPr>
          <p:cNvPr id="9" name="图片 8"/>
          <p:cNvPicPr>
            <a:picLocks noChangeAspect="1"/>
          </p:cNvPicPr>
          <p:nvPr/>
        </p:nvPicPr>
        <p:blipFill>
          <a:blip r:embed="rId4"/>
          <a:stretch>
            <a:fillRect/>
          </a:stretch>
        </p:blipFill>
        <p:spPr>
          <a:xfrm>
            <a:off x="5288759" y="3753248"/>
            <a:ext cx="3521414" cy="1868433"/>
          </a:xfrm>
          <a:prstGeom prst="rect">
            <a:avLst/>
          </a:prstGeom>
        </p:spPr>
      </p:pic>
      <p:sp>
        <p:nvSpPr>
          <p:cNvPr id="3" name="矩形 2"/>
          <p:cNvSpPr/>
          <p:nvPr/>
        </p:nvSpPr>
        <p:spPr>
          <a:xfrm>
            <a:off x="1303807" y="5663529"/>
            <a:ext cx="2140330" cy="369332"/>
          </a:xfrm>
          <a:prstGeom prst="rect">
            <a:avLst/>
          </a:prstGeom>
        </p:spPr>
        <p:txBody>
          <a:bodyPr wrap="none">
            <a:spAutoFit/>
          </a:bodyPr>
          <a:lstStyle/>
          <a:p>
            <a:r>
              <a:rPr lang="en-US" altLang="zh-CN" sz="1800" kern="0" dirty="0" smtClean="0">
                <a:solidFill>
                  <a:srgbClr val="C00000"/>
                </a:solidFill>
                <a:latin typeface="Times New Roman" pitchFamily="18" charset="0"/>
                <a:cs typeface="Times New Roman" pitchFamily="18" charset="0"/>
                <a:sym typeface="Wingdings" pitchFamily="2" charset="2"/>
              </a:rPr>
              <a:t>Conventional MIMO</a:t>
            </a:r>
            <a:endParaRPr lang="zh-CN" altLang="en-US" sz="1800" dirty="0">
              <a:solidFill>
                <a:srgbClr val="C00000"/>
              </a:solidFill>
            </a:endParaRPr>
          </a:p>
        </p:txBody>
      </p:sp>
      <p:sp>
        <p:nvSpPr>
          <p:cNvPr id="11" name="矩形 10"/>
          <p:cNvSpPr/>
          <p:nvPr/>
        </p:nvSpPr>
        <p:spPr>
          <a:xfrm>
            <a:off x="6216896" y="5588783"/>
            <a:ext cx="1947969" cy="369332"/>
          </a:xfrm>
          <a:prstGeom prst="rect">
            <a:avLst/>
          </a:prstGeom>
        </p:spPr>
        <p:txBody>
          <a:bodyPr wrap="none">
            <a:spAutoFit/>
          </a:bodyPr>
          <a:lstStyle/>
          <a:p>
            <a:r>
              <a:rPr lang="en-US" altLang="zh-CN" sz="1800" kern="0" dirty="0" err="1" smtClean="0">
                <a:solidFill>
                  <a:srgbClr val="C00000"/>
                </a:solidFill>
                <a:latin typeface="Times New Roman" pitchFamily="18" charset="0"/>
                <a:cs typeface="Times New Roman" pitchFamily="18" charset="0"/>
                <a:sym typeface="Wingdings" pitchFamily="2" charset="2"/>
              </a:rPr>
              <a:t>Beamspace</a:t>
            </a:r>
            <a:r>
              <a:rPr lang="en-US" altLang="zh-CN" sz="1800" kern="0" dirty="0" smtClean="0">
                <a:solidFill>
                  <a:srgbClr val="C00000"/>
                </a:solidFill>
                <a:latin typeface="Times New Roman" pitchFamily="18" charset="0"/>
                <a:cs typeface="Times New Roman" pitchFamily="18" charset="0"/>
                <a:sym typeface="Wingdings" pitchFamily="2" charset="2"/>
              </a:rPr>
              <a:t> MIMO</a:t>
            </a:r>
            <a:endParaRPr lang="zh-CN" altLang="en-US" sz="1800" dirty="0">
              <a:solidFill>
                <a:srgbClr val="C00000"/>
              </a:solidFill>
            </a:endParaRPr>
          </a:p>
        </p:txBody>
      </p:sp>
    </p:spTree>
    <p:extLst>
      <p:ext uri="{BB962C8B-B14F-4D97-AF65-F5344CB8AC3E}">
        <p14:creationId xmlns:p14="http://schemas.microsoft.com/office/powerpoint/2010/main" val="3894242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84417" name="Object 1"/>
          <p:cNvGraphicFramePr>
            <a:graphicFrameLocks noChangeAspect="1"/>
          </p:cNvGraphicFramePr>
          <p:nvPr>
            <p:extLst/>
          </p:nvPr>
        </p:nvGraphicFramePr>
        <p:xfrm>
          <a:off x="474696" y="1355955"/>
          <a:ext cx="7345362" cy="2300288"/>
        </p:xfrm>
        <a:graphic>
          <a:graphicData uri="http://schemas.openxmlformats.org/presentationml/2006/ole">
            <mc:AlternateContent xmlns:mc="http://schemas.openxmlformats.org/markup-compatibility/2006">
              <mc:Choice xmlns:v="urn:schemas-microsoft-com:vml" Requires="v">
                <p:oleObj spid="_x0000_s327728" name="Visio" r:id="rId4" imgW="2260482" imgH="755588" progId="Visio.Drawing.11">
                  <p:embed/>
                </p:oleObj>
              </mc:Choice>
              <mc:Fallback>
                <p:oleObj name="Visio" r:id="rId4" imgW="2260482" imgH="75558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96" y="1355955"/>
                        <a:ext cx="7345362" cy="230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84419" name="Picture 3"/>
          <p:cNvPicPr>
            <a:picLocks noChangeAspect="1" noChangeArrowheads="1"/>
          </p:cNvPicPr>
          <p:nvPr/>
        </p:nvPicPr>
        <p:blipFill>
          <a:blip r:embed="rId6" cstate="print"/>
          <a:srcRect/>
          <a:stretch>
            <a:fillRect/>
          </a:stretch>
        </p:blipFill>
        <p:spPr bwMode="auto">
          <a:xfrm>
            <a:off x="5576474" y="4205123"/>
            <a:ext cx="3060630" cy="2286164"/>
          </a:xfrm>
          <a:prstGeom prst="rect">
            <a:avLst/>
          </a:prstGeom>
          <a:noFill/>
          <a:ln w="9525">
            <a:noFill/>
            <a:miter lim="800000"/>
            <a:headEnd/>
            <a:tailEnd/>
          </a:ln>
        </p:spPr>
      </p:pic>
      <p:pic>
        <p:nvPicPr>
          <p:cNvPr id="1084420" name="Picture 4"/>
          <p:cNvPicPr>
            <a:picLocks noChangeAspect="1" noChangeArrowheads="1"/>
          </p:cNvPicPr>
          <p:nvPr/>
        </p:nvPicPr>
        <p:blipFill>
          <a:blip r:embed="rId7" cstate="print"/>
          <a:srcRect/>
          <a:stretch>
            <a:fillRect/>
          </a:stretch>
        </p:blipFill>
        <p:spPr bwMode="auto">
          <a:xfrm>
            <a:off x="611464" y="4230596"/>
            <a:ext cx="3056074" cy="2259656"/>
          </a:xfrm>
          <a:prstGeom prst="rect">
            <a:avLst/>
          </a:prstGeom>
          <a:noFill/>
          <a:ln w="9525">
            <a:noFill/>
            <a:miter lim="800000"/>
            <a:headEnd/>
            <a:tailEnd/>
          </a:ln>
        </p:spPr>
      </p:pic>
      <p:sp>
        <p:nvSpPr>
          <p:cNvPr id="9" name="标题 1"/>
          <p:cNvSpPr txBox="1">
            <a:spLocks/>
          </p:cNvSpPr>
          <p:nvPr/>
        </p:nvSpPr>
        <p:spPr>
          <a:xfrm>
            <a:off x="76200" y="228600"/>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altLang="zh-CN" sz="3600" b="1" kern="0" noProof="0" dirty="0" smtClean="0">
                <a:solidFill>
                  <a:srgbClr val="003399"/>
                </a:solidFill>
                <a:latin typeface="+mj-lt"/>
                <a:cs typeface="Times New Roman" pitchFamily="18" charset="0"/>
              </a:rPr>
              <a:t>Beamspace channel</a:t>
            </a:r>
            <a:endParaRPr kumimoji="0" lang="zh-CN" altLang="en-US" sz="3600" b="1" i="0" u="none" strike="noStrike" kern="0" cap="none" spc="0" normalizeH="0" baseline="0" noProof="0" dirty="0">
              <a:ln>
                <a:noFill/>
              </a:ln>
              <a:solidFill>
                <a:srgbClr val="003399"/>
              </a:solidFill>
              <a:effectLst/>
              <a:uLnTx/>
              <a:uFillTx/>
              <a:latin typeface="+mj-lt"/>
              <a:cs typeface="Times New Roman" pitchFamily="18" charset="0"/>
            </a:endParaRPr>
          </a:p>
        </p:txBody>
      </p:sp>
      <p:graphicFrame>
        <p:nvGraphicFramePr>
          <p:cNvPr id="10" name="对象 9"/>
          <p:cNvGraphicFramePr>
            <a:graphicFrameLocks noChangeAspect="1"/>
          </p:cNvGraphicFramePr>
          <p:nvPr/>
        </p:nvGraphicFramePr>
        <p:xfrm>
          <a:off x="4147377" y="4903026"/>
          <a:ext cx="889000" cy="292100"/>
        </p:xfrm>
        <a:graphic>
          <a:graphicData uri="http://schemas.openxmlformats.org/presentationml/2006/ole">
            <mc:AlternateContent xmlns:mc="http://schemas.openxmlformats.org/markup-compatibility/2006">
              <mc:Choice xmlns:v="urn:schemas-microsoft-com:vml" Requires="v">
                <p:oleObj spid="_x0000_s327729" name="Equation" r:id="rId8" imgW="888840" imgH="291960" progId="Equation.DSMT4">
                  <p:embed/>
                </p:oleObj>
              </mc:Choice>
              <mc:Fallback>
                <p:oleObj name="Equation" r:id="rId8" imgW="888840" imgH="2919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7377" y="4903026"/>
                        <a:ext cx="889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075551" y="3745415"/>
            <a:ext cx="2246769" cy="461665"/>
          </a:xfrm>
          <a:prstGeom prst="rect">
            <a:avLst/>
          </a:prstGeom>
          <a:noFill/>
        </p:spPr>
        <p:txBody>
          <a:bodyPr wrap="square" rtlCol="0">
            <a:spAutoFit/>
          </a:bodyPr>
          <a:lstStyle/>
          <a:p>
            <a:r>
              <a:rPr lang="en-US" altLang="zh-CN" b="1" dirty="0" smtClean="0">
                <a:solidFill>
                  <a:srgbClr val="FF0000"/>
                </a:solidFill>
                <a:latin typeface="Times New Roman" pitchFamily="18" charset="0"/>
                <a:cs typeface="Times New Roman" pitchFamily="18" charset="0"/>
              </a:rPr>
              <a:t>Spatial</a:t>
            </a:r>
            <a:r>
              <a:rPr lang="en-US" altLang="zh-CN" b="1" dirty="0" smtClean="0">
                <a:solidFill>
                  <a:srgbClr val="000000"/>
                </a:solidFill>
                <a:latin typeface="Times New Roman" pitchFamily="18" charset="0"/>
                <a:cs typeface="Times New Roman" pitchFamily="18" charset="0"/>
              </a:rPr>
              <a:t> channel</a:t>
            </a:r>
            <a:endParaRPr lang="zh-CN" altLang="en-US" dirty="0">
              <a:solidFill>
                <a:srgbClr val="000000"/>
              </a:solidFill>
              <a:latin typeface="Times New Roman" pitchFamily="18" charset="0"/>
              <a:cs typeface="Times New Roman" pitchFamily="18" charset="0"/>
            </a:endParaRPr>
          </a:p>
        </p:txBody>
      </p:sp>
      <p:sp>
        <p:nvSpPr>
          <p:cNvPr id="12" name="TextBox 11"/>
          <p:cNvSpPr txBox="1"/>
          <p:nvPr/>
        </p:nvSpPr>
        <p:spPr>
          <a:xfrm>
            <a:off x="5750306" y="3730486"/>
            <a:ext cx="3507129" cy="461665"/>
          </a:xfrm>
          <a:prstGeom prst="rect">
            <a:avLst/>
          </a:prstGeom>
          <a:noFill/>
        </p:spPr>
        <p:txBody>
          <a:bodyPr wrap="square" rtlCol="0">
            <a:spAutoFit/>
          </a:bodyPr>
          <a:lstStyle/>
          <a:p>
            <a:r>
              <a:rPr lang="en-US" altLang="zh-CN" b="1" dirty="0" smtClean="0">
                <a:solidFill>
                  <a:srgbClr val="FF0000"/>
                </a:solidFill>
                <a:latin typeface="Times New Roman" pitchFamily="18" charset="0"/>
                <a:cs typeface="Times New Roman" pitchFamily="18" charset="0"/>
              </a:rPr>
              <a:t>Beamspace </a:t>
            </a:r>
            <a:r>
              <a:rPr lang="en-US" altLang="zh-CN" b="1" dirty="0" smtClean="0">
                <a:solidFill>
                  <a:srgbClr val="000000"/>
                </a:solidFill>
                <a:latin typeface="Times New Roman" pitchFamily="18" charset="0"/>
                <a:cs typeface="Times New Roman" pitchFamily="18" charset="0"/>
              </a:rPr>
              <a:t>channel</a:t>
            </a:r>
            <a:endParaRPr lang="zh-CN" altLang="en-US" b="1" dirty="0">
              <a:solidFill>
                <a:srgbClr val="000000"/>
              </a:solidFill>
              <a:latin typeface="Times New Roman" pitchFamily="18" charset="0"/>
              <a:cs typeface="Times New Roman" pitchFamily="18" charset="0"/>
            </a:endParaRPr>
          </a:p>
        </p:txBody>
      </p:sp>
      <p:sp>
        <p:nvSpPr>
          <p:cNvPr id="13" name="下箭头 20"/>
          <p:cNvSpPr>
            <a:spLocks noChangeArrowheads="1"/>
          </p:cNvSpPr>
          <p:nvPr/>
        </p:nvSpPr>
        <p:spPr bwMode="auto">
          <a:xfrm rot="16200000">
            <a:off x="4471883" y="4755374"/>
            <a:ext cx="446549" cy="1326053"/>
          </a:xfrm>
          <a:prstGeom prst="downArrow">
            <a:avLst>
              <a:gd name="adj1" fmla="val 33481"/>
              <a:gd name="adj2" fmla="val 66516"/>
            </a:avLst>
          </a:prstGeom>
          <a:solidFill>
            <a:srgbClr val="5CA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eaLnBrk="1" hangingPunct="1">
              <a:buFont typeface="Arial" charset="0"/>
              <a:buNone/>
            </a:pPr>
            <a:endParaRPr lang="zh-CN" altLang="en-US" dirty="0"/>
          </a:p>
        </p:txBody>
      </p:sp>
    </p:spTree>
    <p:extLst>
      <p:ext uri="{BB962C8B-B14F-4D97-AF65-F5344CB8AC3E}">
        <p14:creationId xmlns:p14="http://schemas.microsoft.com/office/powerpoint/2010/main" val="2622978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Challenges of </a:t>
            </a:r>
            <a:r>
              <a:rPr lang="en-US" altLang="zh-CN" dirty="0" err="1" smtClean="0"/>
              <a:t>beamspace</a:t>
            </a:r>
            <a:r>
              <a:rPr lang="en-US" altLang="zh-CN" dirty="0" smtClean="0"/>
              <a:t> MIMO</a:t>
            </a:r>
            <a:endParaRPr lang="zh-CN" altLang="en-US" dirty="0"/>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8</a:t>
            </a:fld>
            <a:endParaRPr lang="en-US" altLang="zh-CN"/>
          </a:p>
        </p:txBody>
      </p:sp>
      <p:sp>
        <p:nvSpPr>
          <p:cNvPr id="6" name="Rectangle 3"/>
          <p:cNvSpPr txBox="1">
            <a:spLocks noChangeArrowheads="1"/>
          </p:cNvSpPr>
          <p:nvPr/>
        </p:nvSpPr>
        <p:spPr bwMode="auto">
          <a:xfrm>
            <a:off x="69850" y="1295400"/>
            <a:ext cx="8921750" cy="1981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mj-lt"/>
                <a:cs typeface="Times New Roman" pitchFamily="18" charset="0"/>
                <a:sym typeface="Wingdings" pitchFamily="2" charset="2"/>
              </a:rPr>
              <a:t>1</a:t>
            </a:r>
            <a:r>
              <a:rPr lang="en-US" altLang="zh-CN" b="1" kern="0" baseline="30000" dirty="0" smtClean="0">
                <a:solidFill>
                  <a:srgbClr val="000000"/>
                </a:solidFill>
                <a:latin typeface="+mj-lt"/>
                <a:cs typeface="Times New Roman" pitchFamily="18" charset="0"/>
                <a:sym typeface="Wingdings" pitchFamily="2" charset="2"/>
              </a:rPr>
              <a:t>st</a:t>
            </a:r>
            <a:r>
              <a:rPr lang="en-US" altLang="zh-CN" b="1" kern="0" dirty="0" smtClean="0">
                <a:solidFill>
                  <a:srgbClr val="000000"/>
                </a:solidFill>
                <a:latin typeface="+mj-lt"/>
                <a:cs typeface="Times New Roman" pitchFamily="18" charset="0"/>
                <a:sym typeface="Wingdings" pitchFamily="2" charset="2"/>
              </a:rPr>
              <a:t> : Beamspace channel estimation</a:t>
            </a:r>
            <a:endParaRPr lang="en-US" altLang="zh-CN" kern="0" dirty="0">
              <a:solidFill>
                <a:srgbClr val="CC00CC"/>
              </a:solidFill>
              <a:latin typeface="+mj-lt"/>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Traditional algorithms, such as LS and LMMSE can be used</a:t>
            </a:r>
          </a:p>
          <a:p>
            <a:pPr marL="720000" lvl="1"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mj-lt"/>
                <a:cs typeface="Times New Roman" pitchFamily="18" charset="0"/>
                <a:sym typeface="Wingdings" pitchFamily="2" charset="2"/>
              </a:rPr>
              <a:t> With limited number of RF chains, the pilot overhead is </a:t>
            </a:r>
            <a:r>
              <a:rPr lang="en-US" altLang="zh-CN" sz="2000" b="1" kern="0" dirty="0" smtClean="0">
                <a:solidFill>
                  <a:srgbClr val="FF0000"/>
                </a:solidFill>
                <a:latin typeface="+mj-lt"/>
                <a:cs typeface="Times New Roman" pitchFamily="18" charset="0"/>
                <a:sym typeface="Wingdings" pitchFamily="2" charset="2"/>
              </a:rPr>
              <a:t>high</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mj-lt"/>
                <a:cs typeface="Times New Roman" pitchFamily="18" charset="0"/>
                <a:sym typeface="Wingdings" pitchFamily="2" charset="2"/>
              </a:rPr>
              <a:t>Support detection (SD)-based beamspace channel estimation </a:t>
            </a:r>
            <a:r>
              <a:rPr lang="en-US" altLang="zh-CN" sz="1800" kern="0" dirty="0" smtClean="0">
                <a:solidFill>
                  <a:srgbClr val="CC00CC"/>
                </a:solidFill>
                <a:latin typeface="Times New Roman" pitchFamily="18" charset="0"/>
                <a:cs typeface="Times New Roman" pitchFamily="18" charset="0"/>
                <a:sym typeface="Wingdings" pitchFamily="2" charset="2"/>
              </a:rPr>
              <a:t>[</a:t>
            </a:r>
            <a:r>
              <a:rPr lang="en-US" altLang="zh-CN" sz="1800" kern="0" dirty="0">
                <a:solidFill>
                  <a:srgbClr val="CC00CC"/>
                </a:solidFill>
                <a:latin typeface="Times New Roman" pitchFamily="18" charset="0"/>
                <a:cs typeface="Times New Roman" pitchFamily="18" charset="0"/>
                <a:sym typeface="Wingdings" pitchFamily="2" charset="2"/>
              </a:rPr>
              <a:t>Gao’16]</a:t>
            </a:r>
            <a:endParaRPr lang="en-US" altLang="zh-CN" sz="2000" kern="0" dirty="0">
              <a:solidFill>
                <a:srgbClr val="CC00CC"/>
              </a:solidFill>
              <a:latin typeface="Times New Roman" pitchFamily="18" charset="0"/>
              <a:cs typeface="Times New Roman" pitchFamily="18" charset="0"/>
              <a:sym typeface="Wingdings" pitchFamily="2" charset="2"/>
            </a:endParaRPr>
          </a:p>
          <a:p>
            <a:pPr marL="720000" lvl="1" eaLnBrk="1" hangingPunct="1">
              <a:spcBef>
                <a:spcPct val="20000"/>
              </a:spcBef>
              <a:buClr>
                <a:srgbClr val="000000"/>
              </a:buClr>
              <a:buFont typeface="Wingdings" pitchFamily="2" charset="2"/>
              <a:buChar char="Ø"/>
              <a:defRPr/>
            </a:pPr>
            <a:r>
              <a:rPr lang="en-US" altLang="zh-CN" sz="2000" kern="0" dirty="0" smtClean="0">
                <a:solidFill>
                  <a:srgbClr val="000000"/>
                </a:solidFill>
                <a:latin typeface="+mj-lt"/>
                <a:cs typeface="Times New Roman" pitchFamily="18" charset="0"/>
                <a:sym typeface="Wingdings" pitchFamily="2" charset="2"/>
              </a:rPr>
              <a:t> Fully utilize the </a:t>
            </a:r>
            <a:r>
              <a:rPr lang="en-US" altLang="zh-CN" sz="2000" b="1" kern="0" dirty="0" smtClean="0">
                <a:solidFill>
                  <a:srgbClr val="0033CC"/>
                </a:solidFill>
                <a:latin typeface="+mj-lt"/>
                <a:cs typeface="Times New Roman" pitchFamily="18" charset="0"/>
                <a:sym typeface="Wingdings" pitchFamily="2" charset="2"/>
              </a:rPr>
              <a:t>sparsity</a:t>
            </a:r>
            <a:r>
              <a:rPr lang="en-US" altLang="zh-CN" sz="2000" kern="0" dirty="0" smtClean="0">
                <a:solidFill>
                  <a:srgbClr val="000000"/>
                </a:solidFill>
                <a:latin typeface="+mj-lt"/>
                <a:cs typeface="Times New Roman" pitchFamily="18" charset="0"/>
                <a:sym typeface="Wingdings" pitchFamily="2" charset="2"/>
              </a:rPr>
              <a:t> to </a:t>
            </a:r>
            <a:r>
              <a:rPr lang="en-US" altLang="zh-CN" sz="2000" b="1" kern="0" dirty="0" smtClean="0">
                <a:solidFill>
                  <a:srgbClr val="FF0000"/>
                </a:solidFill>
                <a:latin typeface="+mj-lt"/>
                <a:cs typeface="Times New Roman" pitchFamily="18" charset="0"/>
                <a:sym typeface="Wingdings" pitchFamily="2" charset="2"/>
              </a:rPr>
              <a:t>significantly reduce</a:t>
            </a:r>
            <a:r>
              <a:rPr lang="en-US" altLang="zh-CN" sz="2000" kern="0" dirty="0" smtClean="0">
                <a:solidFill>
                  <a:srgbClr val="FF0000"/>
                </a:solidFill>
                <a:latin typeface="+mj-lt"/>
                <a:cs typeface="Times New Roman" pitchFamily="18" charset="0"/>
                <a:sym typeface="Wingdings" pitchFamily="2" charset="2"/>
              </a:rPr>
              <a:t> </a:t>
            </a:r>
            <a:r>
              <a:rPr lang="en-US" altLang="zh-CN" sz="2000" kern="0" dirty="0" smtClean="0">
                <a:solidFill>
                  <a:srgbClr val="000000"/>
                </a:solidFill>
                <a:latin typeface="+mj-lt"/>
                <a:cs typeface="Times New Roman" pitchFamily="18" charset="0"/>
                <a:sym typeface="Wingdings" pitchFamily="2" charset="2"/>
              </a:rPr>
              <a:t>the pilot overhead</a:t>
            </a:r>
          </a:p>
        </p:txBody>
      </p:sp>
      <p:sp>
        <p:nvSpPr>
          <p:cNvPr id="8" name="Rectangle 3"/>
          <p:cNvSpPr txBox="1">
            <a:spLocks noChangeArrowheads="1"/>
          </p:cNvSpPr>
          <p:nvPr/>
        </p:nvSpPr>
        <p:spPr bwMode="auto">
          <a:xfrm>
            <a:off x="66040" y="3657600"/>
            <a:ext cx="5877560" cy="1981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FF0000"/>
                </a:solidFill>
                <a:latin typeface="+mj-lt"/>
                <a:cs typeface="Times New Roman" pitchFamily="18" charset="0"/>
                <a:sym typeface="Wingdings" pitchFamily="2" charset="2"/>
              </a:rPr>
              <a:t>2</a:t>
            </a:r>
            <a:r>
              <a:rPr lang="en-US" altLang="zh-CN" b="1" kern="0" baseline="30000" dirty="0" smtClean="0">
                <a:solidFill>
                  <a:srgbClr val="FF0000"/>
                </a:solidFill>
                <a:latin typeface="+mj-lt"/>
                <a:cs typeface="Times New Roman" pitchFamily="18" charset="0"/>
                <a:sym typeface="Wingdings" pitchFamily="2" charset="2"/>
              </a:rPr>
              <a:t>nd</a:t>
            </a:r>
            <a:r>
              <a:rPr lang="en-US" altLang="zh-CN" b="1" kern="0" dirty="0" smtClean="0">
                <a:solidFill>
                  <a:srgbClr val="FF0000"/>
                </a:solidFill>
                <a:latin typeface="+mj-lt"/>
                <a:cs typeface="Times New Roman" pitchFamily="18" charset="0"/>
                <a:sym typeface="Wingdings" pitchFamily="2" charset="2"/>
              </a:rPr>
              <a:t> : </a:t>
            </a:r>
            <a:r>
              <a:rPr lang="en-US" altLang="zh-CN" b="1" kern="0" dirty="0" err="1" smtClean="0">
                <a:solidFill>
                  <a:srgbClr val="FF0000"/>
                </a:solidFill>
                <a:latin typeface="+mj-lt"/>
                <a:cs typeface="Times New Roman" pitchFamily="18" charset="0"/>
                <a:sym typeface="Wingdings" pitchFamily="2" charset="2"/>
              </a:rPr>
              <a:t>Beamspace</a:t>
            </a:r>
            <a:r>
              <a:rPr lang="en-US" altLang="zh-CN" b="1" kern="0" dirty="0" smtClean="0">
                <a:solidFill>
                  <a:srgbClr val="FF0000"/>
                </a:solidFill>
                <a:latin typeface="+mj-lt"/>
                <a:cs typeface="Times New Roman" pitchFamily="18" charset="0"/>
                <a:sym typeface="Wingdings" pitchFamily="2" charset="2"/>
              </a:rPr>
              <a:t> channel tracking</a:t>
            </a:r>
            <a:endParaRPr lang="en-US" altLang="zh-CN" kern="0" dirty="0" smtClean="0">
              <a:solidFill>
                <a:srgbClr val="FF0000"/>
              </a:solidFill>
              <a:latin typeface="+mj-lt"/>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b="1" kern="0" dirty="0" smtClean="0">
                <a:solidFill>
                  <a:srgbClr val="0033CC"/>
                </a:solidFill>
                <a:latin typeface="+mj-lt"/>
                <a:cs typeface="Times New Roman" pitchFamily="18" charset="0"/>
                <a:sym typeface="Wingdings" pitchFamily="2" charset="2"/>
              </a:rPr>
              <a:t>Fast time-varying</a:t>
            </a:r>
            <a:r>
              <a:rPr lang="en-US" altLang="zh-CN" sz="2000" kern="0" dirty="0" smtClean="0">
                <a:solidFill>
                  <a:srgbClr val="0033CC"/>
                </a:solidFill>
                <a:latin typeface="+mj-lt"/>
                <a:cs typeface="Times New Roman" pitchFamily="18" charset="0"/>
                <a:sym typeface="Wingdings" pitchFamily="2" charset="2"/>
              </a:rPr>
              <a:t> </a:t>
            </a:r>
            <a:r>
              <a:rPr lang="en-US" altLang="zh-CN" sz="2000" kern="0" dirty="0" smtClean="0">
                <a:solidFill>
                  <a:srgbClr val="000000"/>
                </a:solidFill>
                <a:latin typeface="+mj-lt"/>
                <a:cs typeface="Times New Roman" pitchFamily="18" charset="0"/>
                <a:sym typeface="Wingdings" pitchFamily="2" charset="2"/>
              </a:rPr>
              <a:t>channel </a:t>
            </a:r>
          </a:p>
          <a:p>
            <a:pPr marL="742950" lvl="1" indent="-285750" eaLnBrk="1" hangingPunct="1">
              <a:spcBef>
                <a:spcPct val="20000"/>
              </a:spcBef>
              <a:buClr>
                <a:srgbClr val="000000"/>
              </a:buClr>
              <a:buFontTx/>
              <a:buChar char="–"/>
              <a:defRPr/>
            </a:pPr>
            <a:r>
              <a:rPr lang="en-US" altLang="zh-CN" sz="2000" dirty="0" smtClean="0">
                <a:solidFill>
                  <a:srgbClr val="000000"/>
                </a:solidFill>
                <a:latin typeface="+mj-lt"/>
                <a:cs typeface="Times New Roman" pitchFamily="18" charset="0"/>
                <a:sym typeface="Wingdings" pitchFamily="2" charset="2"/>
              </a:rPr>
              <a:t>Real-time channel estimation requires</a:t>
            </a:r>
          </a:p>
          <a:p>
            <a:pPr marL="742950" lvl="1" indent="-285750" eaLnBrk="1" hangingPunct="1">
              <a:spcBef>
                <a:spcPct val="20000"/>
              </a:spcBef>
              <a:buClr>
                <a:srgbClr val="000000"/>
              </a:buClr>
              <a:defRPr/>
            </a:pPr>
            <a:r>
              <a:rPr lang="en-US" altLang="zh-CN" sz="2000" b="1" dirty="0" smtClean="0">
                <a:solidFill>
                  <a:srgbClr val="FF0000"/>
                </a:solidFill>
                <a:latin typeface="+mj-lt"/>
                <a:cs typeface="Times New Roman" pitchFamily="18" charset="0"/>
                <a:sym typeface="Wingdings" pitchFamily="2" charset="2"/>
              </a:rPr>
              <a:t>    </a:t>
            </a:r>
            <a:r>
              <a:rPr lang="en-US" altLang="zh-CN" sz="2000" b="1" dirty="0" smtClean="0">
                <a:solidFill>
                  <a:srgbClr val="0033CC"/>
                </a:solidFill>
                <a:latin typeface="+mj-lt"/>
                <a:cs typeface="Times New Roman" pitchFamily="18" charset="0"/>
                <a:sym typeface="Wingdings" pitchFamily="2" charset="2"/>
              </a:rPr>
              <a:t>high</a:t>
            </a:r>
            <a:r>
              <a:rPr lang="en-US" altLang="zh-CN" sz="2000" dirty="0" smtClean="0">
                <a:solidFill>
                  <a:srgbClr val="0033CC"/>
                </a:solidFill>
                <a:latin typeface="+mj-lt"/>
                <a:cs typeface="Times New Roman" pitchFamily="18" charset="0"/>
                <a:sym typeface="Wingdings" pitchFamily="2" charset="2"/>
              </a:rPr>
              <a:t> </a:t>
            </a:r>
            <a:r>
              <a:rPr lang="en-US" altLang="zh-CN" sz="2000" b="1" kern="0" dirty="0">
                <a:solidFill>
                  <a:srgbClr val="0033CC"/>
                </a:solidFill>
                <a:latin typeface="+mj-lt"/>
                <a:cs typeface="Times New Roman" pitchFamily="18" charset="0"/>
                <a:sym typeface="Wingdings" pitchFamily="2" charset="2"/>
              </a:rPr>
              <a:t>pilot overhead</a:t>
            </a:r>
          </a:p>
          <a:p>
            <a:pPr marL="742950" lvl="1" indent="-285750" eaLnBrk="1" hangingPunct="1">
              <a:spcBef>
                <a:spcPct val="20000"/>
              </a:spcBef>
              <a:buClr>
                <a:srgbClr val="000000"/>
              </a:buClr>
              <a:buFontTx/>
              <a:buChar char="–"/>
              <a:defRPr/>
            </a:pPr>
            <a:r>
              <a:rPr lang="en-US" altLang="zh-CN" sz="2000" b="1" kern="0" dirty="0" smtClean="0">
                <a:solidFill>
                  <a:srgbClr val="FF0000"/>
                </a:solidFill>
                <a:latin typeface="+mj-lt"/>
                <a:cs typeface="Times New Roman" pitchFamily="18" charset="0"/>
                <a:sym typeface="Wingdings" pitchFamily="2" charset="2"/>
              </a:rPr>
              <a:t>No paper </a:t>
            </a:r>
            <a:r>
              <a:rPr lang="en-US" altLang="zh-CN" sz="2000" b="1" kern="0" dirty="0" smtClean="0">
                <a:solidFill>
                  <a:srgbClr val="0033CC"/>
                </a:solidFill>
                <a:latin typeface="+mj-lt"/>
                <a:cs typeface="Times New Roman" pitchFamily="18" charset="0"/>
                <a:sym typeface="Wingdings" pitchFamily="2" charset="2"/>
              </a:rPr>
              <a:t>on this topic</a:t>
            </a:r>
          </a:p>
        </p:txBody>
      </p:sp>
      <p:sp>
        <p:nvSpPr>
          <p:cNvPr id="11" name="TextBox 18"/>
          <p:cNvSpPr txBox="1">
            <a:spLocks noChangeArrowheads="1"/>
          </p:cNvSpPr>
          <p:nvPr/>
        </p:nvSpPr>
        <p:spPr bwMode="auto">
          <a:xfrm>
            <a:off x="304800" y="6248400"/>
            <a:ext cx="8610600" cy="261610"/>
          </a:xfrm>
          <a:prstGeom prst="rect">
            <a:avLst/>
          </a:prstGeom>
          <a:noFill/>
          <a:ln w="9525">
            <a:noFill/>
            <a:miter lim="800000"/>
            <a:headEnd/>
            <a:tailEnd/>
          </a:ln>
        </p:spPr>
        <p:txBody>
          <a:bodyPr wrap="square">
            <a:spAutoFit/>
          </a:bodyPr>
          <a:lstStyle/>
          <a:p>
            <a:pPr indent="-457200" algn="just"/>
            <a:r>
              <a:rPr lang="en-US" altLang="zh-CN" sz="1100" kern="0" dirty="0">
                <a:solidFill>
                  <a:srgbClr val="CC00CC"/>
                </a:solidFill>
                <a:latin typeface="Times New Roman" pitchFamily="18" charset="0"/>
                <a:cs typeface="Times New Roman" pitchFamily="18" charset="0"/>
                <a:sym typeface="Wingdings" pitchFamily="2" charset="2"/>
              </a:rPr>
              <a:t>[Gao’16] </a:t>
            </a:r>
            <a:r>
              <a:rPr lang="en-US" altLang="zh-CN" sz="1100" kern="0" dirty="0" smtClean="0">
                <a:solidFill>
                  <a:srgbClr val="CC00CC"/>
                </a:solidFill>
                <a:latin typeface="Times New Roman" pitchFamily="18" charset="0"/>
                <a:cs typeface="Times New Roman" pitchFamily="18" charset="0"/>
                <a:sym typeface="Wingdings" pitchFamily="2" charset="2"/>
              </a:rPr>
              <a:t> </a:t>
            </a:r>
            <a:r>
              <a:rPr lang="en-US" altLang="zh-CN" sz="1100" dirty="0" smtClean="0">
                <a:solidFill>
                  <a:srgbClr val="000000"/>
                </a:solidFill>
              </a:rPr>
              <a:t>X. Gao, L. Dai, et al., “Beamspace channel estimation for millimeter-wave massive MIMO systems,” </a:t>
            </a:r>
            <a:r>
              <a:rPr lang="en-US" altLang="zh-CN" sz="1100" b="1" i="1" dirty="0" smtClean="0">
                <a:solidFill>
                  <a:srgbClr val="0033CC"/>
                </a:solidFill>
              </a:rPr>
              <a:t>IEEE/CIC ICCC</a:t>
            </a:r>
            <a:r>
              <a:rPr lang="en-US" altLang="zh-CN" sz="1100" dirty="0" smtClean="0">
                <a:solidFill>
                  <a:srgbClr val="000000"/>
                </a:solidFill>
              </a:rPr>
              <a:t>, Jul. 2016.</a:t>
            </a:r>
          </a:p>
        </p:txBody>
      </p:sp>
      <p:pic>
        <p:nvPicPr>
          <p:cNvPr id="103434" name="Picture 10"/>
          <p:cNvPicPr>
            <a:picLocks noChangeAspect="1" noChangeArrowheads="1"/>
          </p:cNvPicPr>
          <p:nvPr/>
        </p:nvPicPr>
        <p:blipFill>
          <a:blip r:embed="rId3" cstate="print"/>
          <a:srcRect/>
          <a:stretch>
            <a:fillRect/>
          </a:stretch>
        </p:blipFill>
        <p:spPr bwMode="auto">
          <a:xfrm>
            <a:off x="5481320" y="3657600"/>
            <a:ext cx="3662679" cy="2497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33628" y="2514600"/>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smtClean="0">
                <a:ea typeface="宋体" charset="-122"/>
              </a:rPr>
              <a:t>Contents</a:t>
            </a:r>
          </a:p>
        </p:txBody>
      </p:sp>
      <p:sp>
        <p:nvSpPr>
          <p:cNvPr id="5123" name="AutoShape 6"/>
          <p:cNvSpPr>
            <a:spLocks noChangeArrowheads="1"/>
          </p:cNvSpPr>
          <p:nvPr/>
        </p:nvSpPr>
        <p:spPr bwMode="gray">
          <a:xfrm>
            <a:off x="836613" y="1643063"/>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406400" y="15240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066800" y="1625600"/>
            <a:ext cx="3276600" cy="461665"/>
          </a:xfrm>
          <a:prstGeom prst="rect">
            <a:avLst/>
          </a:prstGeom>
          <a:noFill/>
          <a:ln w="9525" algn="ctr">
            <a:noFill/>
            <a:miter lim="800000"/>
            <a:headEnd/>
            <a:tailEnd/>
          </a:ln>
        </p:spPr>
        <p:txBody>
          <a:bodyPr>
            <a:spAutoFit/>
          </a:bodyPr>
          <a:lstStyle/>
          <a:p>
            <a:pPr algn="ctr" eaLnBrk="1" hangingPunct="1"/>
            <a:r>
              <a:rPr lang="en-US" altLang="zh-CN" b="1" dirty="0" smtClean="0">
                <a:latin typeface="Times New Roman" pitchFamily="18" charset="0"/>
              </a:rPr>
              <a:t>Technical Background</a:t>
            </a:r>
            <a:endParaRPr lang="zh-CN" altLang="zh-CN" dirty="0" smtClean="0"/>
          </a:p>
        </p:txBody>
      </p:sp>
      <p:sp>
        <p:nvSpPr>
          <p:cNvPr id="27654" name="Text Box 9"/>
          <p:cNvSpPr txBox="1">
            <a:spLocks noChangeArrowheads="1"/>
          </p:cNvSpPr>
          <p:nvPr/>
        </p:nvSpPr>
        <p:spPr bwMode="gray">
          <a:xfrm>
            <a:off x="620713" y="16224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98463" y="2438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077912" y="2549525"/>
            <a:ext cx="2808288" cy="457200"/>
          </a:xfrm>
          <a:prstGeom prst="rect">
            <a:avLst/>
          </a:prstGeom>
          <a:noFill/>
          <a:ln w="9525" algn="ctr">
            <a:noFill/>
            <a:miter lim="800000"/>
            <a:headEnd/>
            <a:tailEnd/>
          </a:ln>
        </p:spPr>
        <p:txBody>
          <a:bodyPr>
            <a:spAutoFit/>
          </a:bodyPr>
          <a:lstStyle/>
          <a:p>
            <a:pPr algn="ctr" eaLnBrk="1" hangingPunct="1"/>
            <a:r>
              <a:rPr lang="en-US" altLang="zh-CN" b="1" dirty="0" err="1" smtClean="0">
                <a:latin typeface="Times New Roman" pitchFamily="18" charset="0"/>
              </a:rPr>
              <a:t>Beamspace</a:t>
            </a:r>
            <a:r>
              <a:rPr lang="en-US" altLang="zh-CN" b="1" dirty="0" smtClean="0">
                <a:latin typeface="Times New Roman" pitchFamily="18" charset="0"/>
              </a:rPr>
              <a:t> MIMO</a:t>
            </a:r>
            <a:endParaRPr lang="zh-CN" altLang="zh-CN" dirty="0"/>
          </a:p>
        </p:txBody>
      </p:sp>
      <p:sp>
        <p:nvSpPr>
          <p:cNvPr id="27658" name="Text Box 9"/>
          <p:cNvSpPr txBox="1">
            <a:spLocks noChangeArrowheads="1"/>
          </p:cNvSpPr>
          <p:nvPr/>
        </p:nvSpPr>
        <p:spPr bwMode="gray">
          <a:xfrm>
            <a:off x="612775" y="2536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06196" y="3436303"/>
            <a:ext cx="4065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2" name="AutoShape 7"/>
          <p:cNvSpPr>
            <a:spLocks noChangeArrowheads="1"/>
          </p:cNvSpPr>
          <p:nvPr/>
        </p:nvSpPr>
        <p:spPr bwMode="gray">
          <a:xfrm>
            <a:off x="381000" y="331724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1" name="Text Box 8"/>
          <p:cNvSpPr txBox="1">
            <a:spLocks noChangeArrowheads="1"/>
          </p:cNvSpPr>
          <p:nvPr/>
        </p:nvSpPr>
        <p:spPr bwMode="gray">
          <a:xfrm>
            <a:off x="1173480" y="3444855"/>
            <a:ext cx="2941320" cy="461665"/>
          </a:xfrm>
          <a:prstGeom prst="rect">
            <a:avLst/>
          </a:prstGeom>
          <a:noFill/>
          <a:ln w="9525" algn="ctr">
            <a:noFill/>
            <a:miter lim="800000"/>
            <a:headEnd/>
            <a:tailEnd/>
          </a:ln>
        </p:spPr>
        <p:txBody>
          <a:bodyPr wrap="square">
            <a:spAutoFit/>
          </a:bodyPr>
          <a:lstStyle/>
          <a:p>
            <a:pPr eaLnBrk="1" hangingPunct="1"/>
            <a:r>
              <a:rPr lang="en-US" altLang="zh-CN" b="1" dirty="0" smtClean="0">
                <a:solidFill>
                  <a:srgbClr val="FF0000"/>
                </a:solidFill>
                <a:latin typeface="Times New Roman" pitchFamily="18" charset="0"/>
                <a:cs typeface="Times New Roman" pitchFamily="18" charset="0"/>
              </a:rPr>
              <a:t>PA channel tracking</a:t>
            </a:r>
            <a:endParaRPr lang="zh-CN" altLang="zh-CN" b="1" dirty="0">
              <a:solidFill>
                <a:srgbClr val="FF0000"/>
              </a:solidFill>
              <a:latin typeface="Times New Roman" pitchFamily="18" charset="0"/>
              <a:cs typeface="Times New Roman" pitchFamily="18" charset="0"/>
            </a:endParaRPr>
          </a:p>
        </p:txBody>
      </p:sp>
      <p:sp>
        <p:nvSpPr>
          <p:cNvPr id="27662" name="Text Box 9"/>
          <p:cNvSpPr txBox="1">
            <a:spLocks noChangeArrowheads="1"/>
          </p:cNvSpPr>
          <p:nvPr/>
        </p:nvSpPr>
        <p:spPr bwMode="gray">
          <a:xfrm>
            <a:off x="595313" y="341566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795020" y="439642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27736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817880" y="4399598"/>
            <a:ext cx="3055938" cy="457200"/>
          </a:xfrm>
          <a:prstGeom prst="rect">
            <a:avLst/>
          </a:prstGeom>
          <a:noFill/>
          <a:ln w="9525" algn="ctr">
            <a:noFill/>
            <a:miter lim="800000"/>
            <a:headEnd/>
            <a:tailEnd/>
          </a:ln>
        </p:spPr>
        <p:txBody>
          <a:bodyPr>
            <a:spAutoFit/>
          </a:bodyPr>
          <a:lstStyle/>
          <a:p>
            <a:pPr algn="ctr" eaLnBrk="1" hangingPunct="1"/>
            <a:r>
              <a:rPr lang="zh-CN" altLang="zh-CN" b="1" dirty="0">
                <a:latin typeface="Times New Roman" pitchFamily="18" charset="0"/>
              </a:rPr>
              <a:t>    </a:t>
            </a:r>
            <a:r>
              <a:rPr lang="en-US" altLang="zh-CN" b="1" dirty="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37578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795020" y="534130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82588" y="522224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596900" y="532066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
        <p:nvSpPr>
          <p:cNvPr id="24" name="Text Box 8"/>
          <p:cNvSpPr txBox="1">
            <a:spLocks noChangeArrowheads="1"/>
          </p:cNvSpPr>
          <p:nvPr/>
        </p:nvSpPr>
        <p:spPr bwMode="gray">
          <a:xfrm>
            <a:off x="838200" y="5349240"/>
            <a:ext cx="2133600" cy="461665"/>
          </a:xfrm>
          <a:prstGeom prst="rect">
            <a:avLst/>
          </a:prstGeom>
          <a:noFill/>
          <a:ln w="9525" algn="ctr">
            <a:noFill/>
            <a:miter lim="800000"/>
            <a:headEnd/>
            <a:tailEnd/>
          </a:ln>
        </p:spPr>
        <p:txBody>
          <a:bodyPr wrap="square">
            <a:spAutoFit/>
          </a:bodyPr>
          <a:lstStyle/>
          <a:p>
            <a:pPr algn="ctr" eaLnBrk="1" hangingPunct="1"/>
            <a:r>
              <a:rPr lang="zh-CN" altLang="zh-CN" b="1" dirty="0">
                <a:latin typeface="Times New Roman" pitchFamily="18" charset="0"/>
              </a:rPr>
              <a:t>    </a:t>
            </a:r>
            <a:r>
              <a:rPr lang="en-US" altLang="zh-CN" b="1" dirty="0" smtClean="0">
                <a:latin typeface="Times New Roman" pitchFamily="18" charset="0"/>
              </a:rPr>
              <a:t>Conclusions</a:t>
            </a:r>
            <a:endParaRPr lang="zh-CN" altLang="zh-CN" dirty="0"/>
          </a:p>
        </p:txBody>
      </p:sp>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CSIP_template1">
  <a:themeElements>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spPr>
      <a:bodyPr/>
      <a:lstStyle/>
    </a:lnDef>
  </a:objectDefaults>
  <a:extraClrSchemeLst>
    <a:extraClrScheme>
      <a:clrScheme name="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Designs\CSIP_template1.pot</Template>
  <TotalTime>79478</TotalTime>
  <Words>3563</Words>
  <Application>Microsoft Office PowerPoint</Application>
  <PresentationFormat>全屏显示(4:3)</PresentationFormat>
  <Paragraphs>300</Paragraphs>
  <Slides>24</Slides>
  <Notes>23</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2</vt:i4>
      </vt:variant>
      <vt:variant>
        <vt:lpstr>幻灯片标题</vt:lpstr>
      </vt:variant>
      <vt:variant>
        <vt:i4>24</vt:i4>
      </vt:variant>
    </vt:vector>
  </HeadingPairs>
  <TitlesOfParts>
    <vt:vector size="32" baseType="lpstr">
      <vt:lpstr>宋体</vt:lpstr>
      <vt:lpstr>Arial</vt:lpstr>
      <vt:lpstr>Calibri</vt:lpstr>
      <vt:lpstr>Times New Roman</vt:lpstr>
      <vt:lpstr>Wingdings</vt:lpstr>
      <vt:lpstr>CSIP_template1</vt:lpstr>
      <vt:lpstr>Visio</vt:lpstr>
      <vt:lpstr>Equation</vt:lpstr>
      <vt:lpstr>Priori-Aided Channel Tracking for Millimeter-Wave Beamspace Massive MIMO Systems</vt:lpstr>
      <vt:lpstr>Contents</vt:lpstr>
      <vt:lpstr>Advantages of mmWave massive MIMO</vt:lpstr>
      <vt:lpstr>Challenges of mmWave massive MIMO</vt:lpstr>
      <vt:lpstr>Contents</vt:lpstr>
      <vt:lpstr>PowerPoint 演示文稿</vt:lpstr>
      <vt:lpstr>PowerPoint 演示文稿</vt:lpstr>
      <vt:lpstr>Challenges of beamspace MIMO</vt:lpstr>
      <vt:lpstr>Contents</vt:lpstr>
      <vt:lpstr>Motion of the kth user</vt:lpstr>
      <vt:lpstr>Motion state of the kth user</vt:lpstr>
      <vt:lpstr>How to estimate the motion state?</vt:lpstr>
      <vt:lpstr>How to estimate the motion state?</vt:lpstr>
      <vt:lpstr>The priori information of</vt:lpstr>
      <vt:lpstr>The priori information of</vt:lpstr>
      <vt:lpstr>Priori-aid (PA) channel tracking</vt:lpstr>
      <vt:lpstr>Some explanations</vt:lpstr>
      <vt:lpstr>Contents</vt:lpstr>
      <vt:lpstr>Simulation setup</vt:lpstr>
      <vt:lpstr>Physical direction prediction</vt:lpstr>
      <vt:lpstr>NMSE of channel tracking</vt:lpstr>
      <vt:lpstr>Contents</vt:lpstr>
      <vt:lpstr>Conclusions</vt:lpstr>
      <vt:lpstr>PowerPoint 演示文稿</vt:lpstr>
    </vt:vector>
  </TitlesOfParts>
  <Company>ECE-GATech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Linglong Dai</cp:lastModifiedBy>
  <cp:revision>2523</cp:revision>
  <cp:lastPrinted>2016-08-25T04:28:31Z</cp:lastPrinted>
  <dcterms:created xsi:type="dcterms:W3CDTF">2003-09-07T20:27:20Z</dcterms:created>
  <dcterms:modified xsi:type="dcterms:W3CDTF">2018-05-27T06:30:28Z</dcterms:modified>
</cp:coreProperties>
</file>